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6"/>
  </p:notesMasterIdLst>
  <p:handoutMasterIdLst>
    <p:handoutMasterId r:id="rId27"/>
  </p:handoutMasterIdLst>
  <p:sldIdLst>
    <p:sldId id="256" r:id="rId2"/>
    <p:sldId id="257" r:id="rId3"/>
    <p:sldId id="258" r:id="rId4"/>
    <p:sldId id="259" r:id="rId5"/>
    <p:sldId id="261" r:id="rId6"/>
    <p:sldId id="262" r:id="rId7"/>
    <p:sldId id="280" r:id="rId8"/>
    <p:sldId id="263" r:id="rId9"/>
    <p:sldId id="264" r:id="rId10"/>
    <p:sldId id="274" r:id="rId11"/>
    <p:sldId id="266" r:id="rId12"/>
    <p:sldId id="267" r:id="rId13"/>
    <p:sldId id="268" r:id="rId14"/>
    <p:sldId id="270" r:id="rId15"/>
    <p:sldId id="271" r:id="rId16"/>
    <p:sldId id="275" r:id="rId17"/>
    <p:sldId id="282" r:id="rId18"/>
    <p:sldId id="276" r:id="rId19"/>
    <p:sldId id="277" r:id="rId20"/>
    <p:sldId id="278" r:id="rId21"/>
    <p:sldId id="279" r:id="rId22"/>
    <p:sldId id="272" r:id="rId23"/>
    <p:sldId id="273" r:id="rId24"/>
    <p:sldId id="281" r:id="rId25"/>
  </p:sldIdLst>
  <p:sldSz cx="9144000" cy="6858000" type="screen4x3"/>
  <p:notesSz cx="6797675" cy="9856788"/>
  <p:defaultTex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p:restoredLeft sz="15620"/>
    <p:restoredTop sz="94660"/>
  </p:normalViewPr>
  <p:slideViewPr>
    <p:cSldViewPr snapToObjects="1">
      <p:cViewPr>
        <p:scale>
          <a:sx n="60" d="100"/>
          <a:sy n="60" d="100"/>
        </p:scale>
        <p:origin x="-1194"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6400" cy="492125"/>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sz="quarter" idx="1"/>
          </p:nvPr>
        </p:nvSpPr>
        <p:spPr>
          <a:xfrm>
            <a:off x="3849688" y="0"/>
            <a:ext cx="2946400" cy="492125"/>
          </a:xfrm>
          <a:prstGeom prst="rect">
            <a:avLst/>
          </a:prstGeom>
        </p:spPr>
        <p:txBody>
          <a:bodyPr vert="horz" lIns="91440" tIns="45720" rIns="91440" bIns="45720" rtlCol="0"/>
          <a:lstStyle>
            <a:lvl1pPr algn="r">
              <a:defRPr sz="1200"/>
            </a:lvl1pPr>
          </a:lstStyle>
          <a:p>
            <a:fld id="{80BF04AF-C6B4-459B-8CE9-6006511CDB7D}" type="datetimeFigureOut">
              <a:rPr lang="fr-FR" smtClean="0"/>
              <a:t>13/09/2016</a:t>
            </a:fld>
            <a:endParaRPr lang="fr-FR"/>
          </a:p>
        </p:txBody>
      </p:sp>
      <p:sp>
        <p:nvSpPr>
          <p:cNvPr id="4" name="Espace réservé du pied de page 3"/>
          <p:cNvSpPr>
            <a:spLocks noGrp="1"/>
          </p:cNvSpPr>
          <p:nvPr>
            <p:ph type="ftr" sz="quarter" idx="2"/>
          </p:nvPr>
        </p:nvSpPr>
        <p:spPr>
          <a:xfrm>
            <a:off x="0" y="9361488"/>
            <a:ext cx="2946400" cy="493712"/>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p:cNvSpPr>
            <a:spLocks noGrp="1"/>
          </p:cNvSpPr>
          <p:nvPr>
            <p:ph type="sldNum" sz="quarter" idx="3"/>
          </p:nvPr>
        </p:nvSpPr>
        <p:spPr>
          <a:xfrm>
            <a:off x="3849688" y="9361488"/>
            <a:ext cx="2946400" cy="493712"/>
          </a:xfrm>
          <a:prstGeom prst="rect">
            <a:avLst/>
          </a:prstGeom>
        </p:spPr>
        <p:txBody>
          <a:bodyPr vert="horz" lIns="91440" tIns="45720" rIns="91440" bIns="45720" rtlCol="0" anchor="b"/>
          <a:lstStyle>
            <a:lvl1pPr algn="r">
              <a:defRPr sz="1200"/>
            </a:lvl1pPr>
          </a:lstStyle>
          <a:p>
            <a:fld id="{4E1BB621-1DB4-4CF0-B5A2-9CD803C4FF41}" type="slidenum">
              <a:rPr lang="fr-FR" smtClean="0"/>
              <a:t>‹N°›</a:t>
            </a:fld>
            <a:endParaRPr lang="fr-FR"/>
          </a:p>
        </p:txBody>
      </p:sp>
    </p:spTree>
    <p:extLst>
      <p:ext uri="{BB962C8B-B14F-4D97-AF65-F5344CB8AC3E}">
        <p14:creationId xmlns:p14="http://schemas.microsoft.com/office/powerpoint/2010/main" val="161991584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5659" cy="492839"/>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50443" y="0"/>
            <a:ext cx="2945659" cy="492839"/>
          </a:xfrm>
          <a:prstGeom prst="rect">
            <a:avLst/>
          </a:prstGeom>
        </p:spPr>
        <p:txBody>
          <a:bodyPr vert="horz" lIns="91440" tIns="45720" rIns="91440" bIns="45720" rtlCol="0"/>
          <a:lstStyle>
            <a:lvl1pPr algn="r">
              <a:defRPr sz="1200"/>
            </a:lvl1pPr>
          </a:lstStyle>
          <a:p>
            <a:fld id="{D3A3205B-785C-5347-8478-A3481F9EA821}" type="datetimeFigureOut">
              <a:rPr lang="fr-FR" smtClean="0"/>
              <a:pPr/>
              <a:t>13/09/2016</a:t>
            </a:fld>
            <a:endParaRPr lang="fr-FR"/>
          </a:p>
        </p:txBody>
      </p:sp>
      <p:sp>
        <p:nvSpPr>
          <p:cNvPr id="4" name="Espace réservé de l'image des diapositives 3"/>
          <p:cNvSpPr>
            <a:spLocks noGrp="1" noRot="1" noChangeAspect="1"/>
          </p:cNvSpPr>
          <p:nvPr>
            <p:ph type="sldImg" idx="2"/>
          </p:nvPr>
        </p:nvSpPr>
        <p:spPr>
          <a:xfrm>
            <a:off x="935038" y="739775"/>
            <a:ext cx="4927600" cy="36957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79768" y="4681974"/>
            <a:ext cx="5438140" cy="4435555"/>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9362238"/>
            <a:ext cx="2945659" cy="492839"/>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50443" y="9362238"/>
            <a:ext cx="2945659" cy="492839"/>
          </a:xfrm>
          <a:prstGeom prst="rect">
            <a:avLst/>
          </a:prstGeom>
        </p:spPr>
        <p:txBody>
          <a:bodyPr vert="horz" lIns="91440" tIns="45720" rIns="91440" bIns="45720" rtlCol="0" anchor="b"/>
          <a:lstStyle>
            <a:lvl1pPr algn="r">
              <a:defRPr sz="1200"/>
            </a:lvl1pPr>
          </a:lstStyle>
          <a:p>
            <a:fld id="{FAE76D62-5423-3942-A45E-7699E07222B5}" type="slidenum">
              <a:rPr lang="fr-FR" smtClean="0"/>
              <a:pPr/>
              <a:t>‹N°›</a:t>
            </a:fld>
            <a:endParaRPr lang="fr-FR"/>
          </a:p>
        </p:txBody>
      </p:sp>
    </p:spTree>
    <p:extLst>
      <p:ext uri="{BB962C8B-B14F-4D97-AF65-F5344CB8AC3E}">
        <p14:creationId xmlns:p14="http://schemas.microsoft.com/office/powerpoint/2010/main" val="1055111368"/>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smtClean="0"/>
          </a:p>
          <a:p>
            <a:endParaRPr lang="fr-FR" dirty="0" smtClean="0"/>
          </a:p>
          <a:p>
            <a:endParaRPr lang="fr-FR" dirty="0"/>
          </a:p>
        </p:txBody>
      </p:sp>
      <p:sp>
        <p:nvSpPr>
          <p:cNvPr id="4" name="Espace réservé du numéro de diapositive 3"/>
          <p:cNvSpPr>
            <a:spLocks noGrp="1"/>
          </p:cNvSpPr>
          <p:nvPr>
            <p:ph type="sldNum" sz="quarter" idx="10"/>
          </p:nvPr>
        </p:nvSpPr>
        <p:spPr/>
        <p:txBody>
          <a:bodyPr/>
          <a:lstStyle/>
          <a:p>
            <a:fld id="{FAE76D62-5423-3942-A45E-7699E07222B5}" type="slidenum">
              <a:rPr lang="fr-FR" smtClean="0"/>
              <a:pPr/>
              <a:t>1</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AE76D62-5423-3942-A45E-7699E07222B5}" type="slidenum">
              <a:rPr lang="fr-FR" smtClean="0"/>
              <a:pPr/>
              <a:t>2</a:t>
            </a:fld>
            <a:endParaRPr lang="fr-FR"/>
          </a:p>
        </p:txBody>
      </p:sp>
    </p:spTree>
    <p:extLst>
      <p:ext uri="{BB962C8B-B14F-4D97-AF65-F5344CB8AC3E}">
        <p14:creationId xmlns:p14="http://schemas.microsoft.com/office/powerpoint/2010/main" val="16574829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FR" dirty="0" smtClean="0"/>
              <a:t>En cas de vente ou de</a:t>
            </a:r>
            <a:r>
              <a:rPr lang="fr-FR" baseline="0" dirty="0" smtClean="0"/>
              <a:t> substitution par la SAFER, attention au cahier des charges.</a:t>
            </a:r>
            <a:endParaRPr lang="fr-FR" dirty="0"/>
          </a:p>
        </p:txBody>
      </p:sp>
      <p:sp>
        <p:nvSpPr>
          <p:cNvPr id="4" name="Espace réservé du numéro de diapositive 3"/>
          <p:cNvSpPr>
            <a:spLocks noGrp="1"/>
          </p:cNvSpPr>
          <p:nvPr>
            <p:ph type="sldNum" sz="quarter" idx="10"/>
          </p:nvPr>
        </p:nvSpPr>
        <p:spPr/>
        <p:txBody>
          <a:bodyPr/>
          <a:lstStyle/>
          <a:p>
            <a:fld id="{FAE76D62-5423-3942-A45E-7699E07222B5}" type="slidenum">
              <a:rPr lang="fr-FR" smtClean="0"/>
              <a:pPr/>
              <a:t>5</a:t>
            </a:fld>
            <a:endParaRPr lang="fr-F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FR" dirty="0" smtClean="0"/>
              <a:t>L 418-1 CRPM</a:t>
            </a:r>
            <a:endParaRPr lang="fr-FR" dirty="0"/>
          </a:p>
        </p:txBody>
      </p:sp>
      <p:sp>
        <p:nvSpPr>
          <p:cNvPr id="4" name="Espace réservé du numéro de diapositive 3"/>
          <p:cNvSpPr>
            <a:spLocks noGrp="1"/>
          </p:cNvSpPr>
          <p:nvPr>
            <p:ph type="sldNum" sz="quarter" idx="10"/>
          </p:nvPr>
        </p:nvSpPr>
        <p:spPr/>
        <p:txBody>
          <a:bodyPr/>
          <a:lstStyle/>
          <a:p>
            <a:fld id="{FAE76D62-5423-3942-A45E-7699E07222B5}" type="slidenum">
              <a:rPr lang="fr-FR" smtClean="0">
                <a:solidFill>
                  <a:prstClr val="black"/>
                </a:solidFill>
              </a:rPr>
              <a:pPr/>
              <a:t>10</a:t>
            </a:fld>
            <a:endParaRPr lang="fr-FR">
              <a:solidFill>
                <a:prstClr val="black"/>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a:buFontTx/>
              <a:buChar char="•"/>
            </a:pPr>
            <a:r>
              <a:rPr lang="fr-FR" dirty="0" smtClean="0"/>
              <a:t>Le</a:t>
            </a:r>
            <a:r>
              <a:rPr lang="fr-FR" baseline="0" dirty="0" smtClean="0"/>
              <a:t> procès verbal de cette délibération doit mentionner la présence du notaire et la teneur succincte de son intervention ainsi que la présence du futur exploitant.</a:t>
            </a:r>
          </a:p>
          <a:p>
            <a:pPr>
              <a:buFontTx/>
              <a:buChar char="•"/>
            </a:pPr>
            <a:r>
              <a:rPr lang="fr-FR" baseline="0" dirty="0" smtClean="0"/>
              <a:t>** surface totale des exploitations engagées par les associés coopérateurs de la COOPERATIVE – surface objet du bail – qu’aucune surface n’a été mise à disposition antérieurement à ce jour OU qu’une surface de +++ a été donnée à bail par la Coopérative à M +++ suivant acte reçu par M° +++ le +++ - que la surface présentement mise à disposition ajoutée à celle antérieurement louée n’excède pas le seuil de 20% de la surface totale mentionnée ci-dessus, selon la recommandation du HCCA pour conclure la convention de bail. </a:t>
            </a:r>
            <a:endParaRPr lang="fr-FR" dirty="0"/>
          </a:p>
        </p:txBody>
      </p:sp>
      <p:sp>
        <p:nvSpPr>
          <p:cNvPr id="4" name="Espace réservé du numéro de diapositive 3"/>
          <p:cNvSpPr>
            <a:spLocks noGrp="1"/>
          </p:cNvSpPr>
          <p:nvPr>
            <p:ph type="sldNum" sz="quarter" idx="10"/>
          </p:nvPr>
        </p:nvSpPr>
        <p:spPr/>
        <p:txBody>
          <a:bodyPr/>
          <a:lstStyle/>
          <a:p>
            <a:fld id="{FAE76D62-5423-3942-A45E-7699E07222B5}" type="slidenum">
              <a:rPr lang="fr-FR" smtClean="0"/>
              <a:pPr/>
              <a:t>22</a:t>
            </a:fld>
            <a:endParaRPr lang="fr-F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FR" dirty="0" smtClean="0"/>
              <a:t>*** Le montant du fermage devra être ventilé par l’Expert : fermage de base du bail de droit commun de 9 ans, majoration pour bail à long terme </a:t>
            </a:r>
            <a:r>
              <a:rPr lang="fr-FR" smtClean="0"/>
              <a:t>, le tout </a:t>
            </a:r>
            <a:r>
              <a:rPr lang="fr-FR" dirty="0" smtClean="0"/>
              <a:t>majoré de </a:t>
            </a:r>
            <a:r>
              <a:rPr lang="fr-FR" smtClean="0"/>
              <a:t>50%.</a:t>
            </a:r>
            <a:endParaRPr lang="fr-FR" dirty="0"/>
          </a:p>
        </p:txBody>
      </p:sp>
      <p:sp>
        <p:nvSpPr>
          <p:cNvPr id="4" name="Espace réservé du numéro de diapositive 3"/>
          <p:cNvSpPr>
            <a:spLocks noGrp="1"/>
          </p:cNvSpPr>
          <p:nvPr>
            <p:ph type="sldNum" sz="quarter" idx="10"/>
          </p:nvPr>
        </p:nvSpPr>
        <p:spPr/>
        <p:txBody>
          <a:bodyPr/>
          <a:lstStyle/>
          <a:p>
            <a:fld id="{FAE76D62-5423-3942-A45E-7699E07222B5}" type="slidenum">
              <a:rPr lang="fr-FR" smtClean="0"/>
              <a:pPr/>
              <a:t>23</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et modifiez le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AA962362-BCC0-4869-BD81-0EC7F647798D}" type="datetime1">
              <a:rPr lang="fr-FR" smtClean="0"/>
              <a:t>13/09/2016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9727CC6-B3F7-CB4F-B336-1525195B481F}"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et modifiez le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2BF802C-CDA1-4738-B1AD-930AF524C9FB}" type="datetime1">
              <a:rPr lang="fr-FR" smtClean="0"/>
              <a:t>13/09/2016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9727CC6-B3F7-CB4F-B336-1525195B481F}"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et modifiez le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A065A7-3D07-444D-A0E9-B900442E894D}" type="datetime1">
              <a:rPr lang="fr-FR" smtClean="0"/>
              <a:t>13/09/2016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9727CC6-B3F7-CB4F-B336-1525195B481F}"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et modifiez le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7EC39C41-B9F7-4B07-A0D6-B8EFDA98A194}" type="datetime1">
              <a:rPr lang="fr-FR" smtClean="0"/>
              <a:t>13/09/2016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9727CC6-B3F7-CB4F-B336-1525195B481F}"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et modifiez le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D1687C1A-21E6-438F-9734-A28AAFDD164B}" type="datetime1">
              <a:rPr lang="fr-FR" smtClean="0"/>
              <a:t>13/09/2016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39727CC6-B3F7-CB4F-B336-1525195B481F}"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et modifiez le titre</a:t>
            </a:r>
            <a:endParaRPr lang="fr-FR"/>
          </a:p>
        </p:txBody>
      </p:sp>
      <p:sp>
        <p:nvSpPr>
          <p:cNvPr id="3" name="Espace réservé de la date 2"/>
          <p:cNvSpPr>
            <a:spLocks noGrp="1"/>
          </p:cNvSpPr>
          <p:nvPr>
            <p:ph type="dt" sz="half" idx="10"/>
          </p:nvPr>
        </p:nvSpPr>
        <p:spPr/>
        <p:txBody>
          <a:bodyPr/>
          <a:lstStyle/>
          <a:p>
            <a:fld id="{4EB8C16A-F666-40E1-AE8A-9D9C0987D7AE}" type="datetime1">
              <a:rPr lang="fr-FR" smtClean="0"/>
              <a:t>13/09/2016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39727CC6-B3F7-CB4F-B336-1525195B481F}"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0317C90-388B-48EE-B415-907D283AA568}" type="datetime1">
              <a:rPr lang="fr-FR" smtClean="0"/>
              <a:t>13/09/2016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39727CC6-B3F7-CB4F-B336-1525195B481F}"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et modifiez le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CF243F3A-BD26-485D-9E04-0EEA100C044F}" type="datetime1">
              <a:rPr lang="fr-FR" smtClean="0"/>
              <a:t>13/09/2016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9727CC6-B3F7-CB4F-B336-1525195B481F}"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et modifiez le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10F62C96-2967-4C2D-8B3C-E9889E57D3A2}" type="datetime1">
              <a:rPr lang="fr-FR" smtClean="0"/>
              <a:t>13/09/2016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9727CC6-B3F7-CB4F-B336-1525195B481F}"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et modifiez le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DA33856-3C15-4E65-8563-88B060F29693}" type="datetime1">
              <a:rPr lang="fr-FR" smtClean="0"/>
              <a:t>13/09/2016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9727CC6-B3F7-CB4F-B336-1525195B481F}"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et modifiez le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BAE2079-B17C-424B-8FD4-907F6914582A}" type="datetime1">
              <a:rPr lang="fr-FR" smtClean="0"/>
              <a:t>13/09/2016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9727CC6-B3F7-CB4F-B336-1525195B481F}"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et modifiez le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1F625F-0D29-4F1E-9B96-943AB545F798}" type="datetime1">
              <a:rPr lang="fr-FR" smtClean="0"/>
              <a:t>13/09/2016</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727CC6-B3F7-CB4F-B336-1525195B481F}"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539552" y="548680"/>
            <a:ext cx="7772400" cy="1470025"/>
          </a:xfrm>
        </p:spPr>
        <p:txBody>
          <a:bodyPr/>
          <a:lstStyle/>
          <a:p>
            <a:r>
              <a:rPr lang="fr-FR" b="1" dirty="0" smtClean="0">
                <a:solidFill>
                  <a:schemeClr val="accent2">
                    <a:lumMod val="50000"/>
                  </a:schemeClr>
                </a:solidFill>
              </a:rPr>
              <a:t>OPERATION DE PORTAGE PAR UNE COOPERATIVE VINICOLE</a:t>
            </a:r>
            <a:endParaRPr lang="fr-FR" b="1" dirty="0">
              <a:solidFill>
                <a:schemeClr val="accent2">
                  <a:lumMod val="50000"/>
                </a:schemeClr>
              </a:solidFill>
            </a:endParaRPr>
          </a:p>
        </p:txBody>
      </p:sp>
      <p:sp>
        <p:nvSpPr>
          <p:cNvPr id="3" name="Sous-titre 2"/>
          <p:cNvSpPr>
            <a:spLocks noGrp="1"/>
          </p:cNvSpPr>
          <p:nvPr>
            <p:ph type="subTitle" idx="1"/>
          </p:nvPr>
        </p:nvSpPr>
        <p:spPr>
          <a:xfrm>
            <a:off x="1371600" y="2852936"/>
            <a:ext cx="6400800" cy="2664296"/>
          </a:xfrm>
        </p:spPr>
        <p:txBody>
          <a:bodyPr>
            <a:normAutofit/>
          </a:bodyPr>
          <a:lstStyle/>
          <a:p>
            <a:r>
              <a:rPr lang="fr-FR" dirty="0" smtClean="0">
                <a:solidFill>
                  <a:srgbClr val="008000"/>
                </a:solidFill>
              </a:rPr>
              <a:t>Appuyée sur le BAIL CESSIBLE HORS CADRE FAMILIAL</a:t>
            </a:r>
          </a:p>
          <a:p>
            <a:endParaRPr lang="fr-FR" dirty="0" smtClean="0"/>
          </a:p>
        </p:txBody>
      </p:sp>
      <p:sp>
        <p:nvSpPr>
          <p:cNvPr id="5" name="ZoneTexte 4"/>
          <p:cNvSpPr txBox="1"/>
          <p:nvPr/>
        </p:nvSpPr>
        <p:spPr>
          <a:xfrm>
            <a:off x="539552" y="5301207"/>
            <a:ext cx="5184576" cy="954107"/>
          </a:xfrm>
          <a:prstGeom prst="rect">
            <a:avLst/>
          </a:prstGeom>
          <a:noFill/>
        </p:spPr>
        <p:txBody>
          <a:bodyPr wrap="square" rtlCol="0">
            <a:spAutoFit/>
          </a:bodyPr>
          <a:lstStyle/>
          <a:p>
            <a:r>
              <a:rPr lang="fr-FR" b="1" dirty="0">
                <a:solidFill>
                  <a:schemeClr val="tx2"/>
                </a:solidFill>
                <a:latin typeface="Apple Chancery"/>
                <a:cs typeface="Apple Chancery"/>
              </a:rPr>
              <a:t>Kit d’utilisation à l’usage du notaire</a:t>
            </a:r>
          </a:p>
          <a:p>
            <a:r>
              <a:rPr lang="fr-FR" b="1" dirty="0">
                <a:solidFill>
                  <a:schemeClr val="tx2"/>
                </a:solidFill>
                <a:latin typeface="Apple Chancery"/>
                <a:cs typeface="Apple Chancery"/>
              </a:rPr>
              <a:t>Juin 2016</a:t>
            </a:r>
          </a:p>
          <a:p>
            <a:endParaRPr lang="fr-FR" dirty="0"/>
          </a:p>
        </p:txBody>
      </p:sp>
      <p:sp>
        <p:nvSpPr>
          <p:cNvPr id="6" name="Espace réservé du numéro de diapositive 5"/>
          <p:cNvSpPr>
            <a:spLocks noGrp="1"/>
          </p:cNvSpPr>
          <p:nvPr>
            <p:ph type="sldNum" sz="quarter" idx="12"/>
          </p:nvPr>
        </p:nvSpPr>
        <p:spPr/>
        <p:txBody>
          <a:bodyPr/>
          <a:lstStyle/>
          <a:p>
            <a:fld id="{39727CC6-B3F7-CB4F-B336-1525195B481F}" type="slidenum">
              <a:rPr lang="fr-FR" smtClean="0"/>
              <a:pPr/>
              <a:t>1</a:t>
            </a:fld>
            <a:endParaRPr lang="fr-F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t>Le cadre juridique du bail cessible</a:t>
            </a:r>
            <a:endParaRPr lang="fr-FR" b="1" dirty="0"/>
          </a:p>
        </p:txBody>
      </p:sp>
      <p:sp>
        <p:nvSpPr>
          <p:cNvPr id="3" name="Espace réservé du contenu 2"/>
          <p:cNvSpPr>
            <a:spLocks noGrp="1"/>
          </p:cNvSpPr>
          <p:nvPr>
            <p:ph idx="1"/>
          </p:nvPr>
        </p:nvSpPr>
        <p:spPr>
          <a:xfrm>
            <a:off x="457200" y="2348880"/>
            <a:ext cx="8229600" cy="3777283"/>
          </a:xfrm>
        </p:spPr>
        <p:txBody>
          <a:bodyPr>
            <a:normAutofit/>
          </a:bodyPr>
          <a:lstStyle/>
          <a:p>
            <a:r>
              <a:rPr lang="fr-FR" sz="3600" dirty="0" smtClean="0"/>
              <a:t>Il s’agit de la mise à disposition d’un bien rural moyennant un prix .</a:t>
            </a:r>
          </a:p>
          <a:p>
            <a:endParaRPr lang="fr-FR" sz="3600" dirty="0" smtClean="0"/>
          </a:p>
          <a:p>
            <a:r>
              <a:rPr lang="fr-FR" sz="3600" dirty="0" smtClean="0"/>
              <a:t>C’est un bail rural qui reste soumis au STATUT DU FERMAGE ET DU METAYAGE</a:t>
            </a:r>
            <a:endParaRPr lang="fr-FR" sz="3600" dirty="0"/>
          </a:p>
        </p:txBody>
      </p:sp>
      <p:sp>
        <p:nvSpPr>
          <p:cNvPr id="5" name="Espace réservé du numéro de diapositive 4"/>
          <p:cNvSpPr>
            <a:spLocks noGrp="1"/>
          </p:cNvSpPr>
          <p:nvPr>
            <p:ph type="sldNum" sz="quarter" idx="12"/>
          </p:nvPr>
        </p:nvSpPr>
        <p:spPr/>
        <p:txBody>
          <a:bodyPr/>
          <a:lstStyle/>
          <a:p>
            <a:fld id="{39727CC6-B3F7-CB4F-B336-1525195B481F}" type="slidenum">
              <a:rPr lang="fr-FR" smtClean="0"/>
              <a:pPr/>
              <a:t>2</a:t>
            </a:fld>
            <a:endParaRPr lang="fr-FR"/>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t>LE BAILLEUR</a:t>
            </a:r>
            <a:endParaRPr lang="fr-FR" b="1" dirty="0"/>
          </a:p>
        </p:txBody>
      </p:sp>
      <p:sp>
        <p:nvSpPr>
          <p:cNvPr id="3" name="Espace réservé du contenu 2"/>
          <p:cNvSpPr>
            <a:spLocks noGrp="1"/>
          </p:cNvSpPr>
          <p:nvPr>
            <p:ph idx="1"/>
          </p:nvPr>
        </p:nvSpPr>
        <p:spPr/>
        <p:txBody>
          <a:bodyPr>
            <a:normAutofit lnSpcReduction="10000"/>
          </a:bodyPr>
          <a:lstStyle/>
          <a:p>
            <a:r>
              <a:rPr lang="fr-FR" dirty="0" smtClean="0"/>
              <a:t>Les coopératives sont règlementées et soumises à la surveillance du HAUT CONSEIL A LA COOPERATION AGRICOLE (HCCA).</a:t>
            </a:r>
          </a:p>
          <a:p>
            <a:endParaRPr lang="fr-FR" dirty="0" smtClean="0"/>
          </a:p>
          <a:p>
            <a:r>
              <a:rPr lang="fr-FR" dirty="0" smtClean="0"/>
              <a:t>Dans le portage foncier les coopératives recherchent :</a:t>
            </a:r>
          </a:p>
          <a:p>
            <a:pPr marL="0" indent="0">
              <a:buNone/>
            </a:pPr>
            <a:r>
              <a:rPr lang="fr-FR" dirty="0" smtClean="0"/>
              <a:t>	-	la préservation de la terre agricole,</a:t>
            </a:r>
          </a:p>
          <a:p>
            <a:pPr marL="0" indent="0">
              <a:buNone/>
            </a:pPr>
            <a:r>
              <a:rPr lang="fr-FR" dirty="0" smtClean="0"/>
              <a:t>	- 	l’installation de viticulteurs afin qu’ils lui 			assurent un approvisionnement en raisins.</a:t>
            </a:r>
          </a:p>
          <a:p>
            <a:endParaRPr lang="fr-FR" dirty="0" smtClean="0"/>
          </a:p>
          <a:p>
            <a:endParaRPr lang="fr-FR" dirty="0" smtClean="0"/>
          </a:p>
          <a:p>
            <a:endParaRPr lang="fr-FR" dirty="0"/>
          </a:p>
          <a:p>
            <a:endParaRPr lang="fr-FR" dirty="0"/>
          </a:p>
        </p:txBody>
      </p:sp>
      <p:sp>
        <p:nvSpPr>
          <p:cNvPr id="5" name="Espace réservé du numéro de diapositive 4"/>
          <p:cNvSpPr>
            <a:spLocks noGrp="1"/>
          </p:cNvSpPr>
          <p:nvPr>
            <p:ph type="sldNum" sz="quarter" idx="12"/>
          </p:nvPr>
        </p:nvSpPr>
        <p:spPr/>
        <p:txBody>
          <a:bodyPr/>
          <a:lstStyle/>
          <a:p>
            <a:fld id="{39727CC6-B3F7-CB4F-B336-1525195B481F}" type="slidenum">
              <a:rPr lang="fr-FR" smtClean="0"/>
              <a:pPr/>
              <a:t>3</a:t>
            </a:fld>
            <a:endParaRPr lang="fr-FR"/>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t>L’objet</a:t>
            </a:r>
            <a:endParaRPr lang="fr-FR" b="1" dirty="0"/>
          </a:p>
        </p:txBody>
      </p:sp>
      <p:sp>
        <p:nvSpPr>
          <p:cNvPr id="3" name="Espace réservé du contenu 2"/>
          <p:cNvSpPr>
            <a:spLocks noGrp="1"/>
          </p:cNvSpPr>
          <p:nvPr>
            <p:ph idx="1"/>
          </p:nvPr>
        </p:nvSpPr>
        <p:spPr>
          <a:xfrm>
            <a:off x="457200" y="1124744"/>
            <a:ext cx="8229600" cy="5001419"/>
          </a:xfrm>
        </p:spPr>
        <p:txBody>
          <a:bodyPr>
            <a:normAutofit/>
          </a:bodyPr>
          <a:lstStyle/>
          <a:p>
            <a:r>
              <a:rPr lang="fr-FR" dirty="0" smtClean="0"/>
              <a:t>Posséder du foncier et le donner à bail n’est pas dans l’objet principal d’une coopérative vinicole.</a:t>
            </a:r>
          </a:p>
          <a:p>
            <a:r>
              <a:rPr lang="fr-FR" dirty="0" smtClean="0"/>
              <a:t>Le HCCA ne s’oppose pas à une telle opération mais RECOMMANDE :</a:t>
            </a:r>
          </a:p>
          <a:p>
            <a:pPr lvl="2" indent="-342900">
              <a:buFontTx/>
              <a:buChar char="-"/>
            </a:pPr>
            <a:r>
              <a:rPr lang="fr-FR" dirty="0" smtClean="0"/>
              <a:t>que la surface acquise donc louée ne dépasse pas 20% de la surface totale traitée pour l’ensemble des coopérateurs,</a:t>
            </a:r>
          </a:p>
          <a:p>
            <a:pPr lvl="2" indent="-342900">
              <a:buFontTx/>
              <a:buChar char="-"/>
            </a:pPr>
            <a:r>
              <a:rPr lang="fr-FR" dirty="0" smtClean="0"/>
              <a:t>que </a:t>
            </a:r>
            <a:r>
              <a:rPr lang="fr-FR" dirty="0"/>
              <a:t>l’opération ne présente pas un caractère spéculatif,</a:t>
            </a:r>
          </a:p>
          <a:p>
            <a:pPr lvl="2" indent="-342900">
              <a:buFontTx/>
              <a:buChar char="-"/>
            </a:pPr>
            <a:r>
              <a:rPr lang="fr-FR" dirty="0" smtClean="0"/>
              <a:t>et </a:t>
            </a:r>
            <a:r>
              <a:rPr lang="fr-FR" dirty="0"/>
              <a:t>que l’opération soit accessoire à l’objet principal.</a:t>
            </a:r>
          </a:p>
          <a:p>
            <a:pPr lvl="2" indent="-342900">
              <a:buFontTx/>
              <a:buChar char="-"/>
            </a:pPr>
            <a:endParaRPr lang="fr-FR" dirty="0"/>
          </a:p>
        </p:txBody>
      </p:sp>
      <p:sp>
        <p:nvSpPr>
          <p:cNvPr id="5" name="Espace réservé du numéro de diapositive 4"/>
          <p:cNvSpPr>
            <a:spLocks noGrp="1"/>
          </p:cNvSpPr>
          <p:nvPr>
            <p:ph type="sldNum" sz="quarter" idx="12"/>
          </p:nvPr>
        </p:nvSpPr>
        <p:spPr/>
        <p:txBody>
          <a:bodyPr/>
          <a:lstStyle/>
          <a:p>
            <a:fld id="{39727CC6-B3F7-CB4F-B336-1525195B481F}" type="slidenum">
              <a:rPr lang="fr-FR" smtClean="0"/>
              <a:pPr/>
              <a:t>4</a:t>
            </a:fld>
            <a:endParaRPr lang="fr-FR"/>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t>LE PRENEUR</a:t>
            </a:r>
            <a:endParaRPr lang="fr-FR" b="1" dirty="0"/>
          </a:p>
        </p:txBody>
      </p:sp>
      <p:sp>
        <p:nvSpPr>
          <p:cNvPr id="3" name="Espace réservé du contenu 2"/>
          <p:cNvSpPr>
            <a:spLocks noGrp="1"/>
          </p:cNvSpPr>
          <p:nvPr>
            <p:ph idx="1"/>
          </p:nvPr>
        </p:nvSpPr>
        <p:spPr/>
        <p:txBody>
          <a:bodyPr>
            <a:normAutofit lnSpcReduction="10000"/>
          </a:bodyPr>
          <a:lstStyle/>
          <a:p>
            <a:r>
              <a:rPr lang="fr-FR" dirty="0" smtClean="0"/>
              <a:t>Le choix du PRENEUR, futur exploitant, appartient à la coopérative sous réserve du contrôle des  structures et de l’application des critères d’installation propres à la SAFER.</a:t>
            </a:r>
          </a:p>
          <a:p>
            <a:endParaRPr lang="fr-FR" dirty="0" smtClean="0"/>
          </a:p>
          <a:p>
            <a:r>
              <a:rPr lang="fr-FR" dirty="0" smtClean="0"/>
              <a:t>Le choix du futur exploitant </a:t>
            </a:r>
            <a:r>
              <a:rPr lang="fr-FR" dirty="0"/>
              <a:t>-</a:t>
            </a:r>
            <a:r>
              <a:rPr lang="fr-FR" dirty="0" smtClean="0"/>
              <a:t> éventuellement - par la SAFER peut écarter le risque de conflit entre coopérateurs ou enfants de coopérateurs en concurrence.</a:t>
            </a:r>
          </a:p>
          <a:p>
            <a:endParaRPr lang="fr-FR" dirty="0" smtClean="0"/>
          </a:p>
          <a:p>
            <a:pPr lvl="3"/>
            <a:endParaRPr lang="fr-FR" dirty="0"/>
          </a:p>
          <a:p>
            <a:pPr lvl="3"/>
            <a:endParaRPr lang="fr-FR" dirty="0"/>
          </a:p>
        </p:txBody>
      </p:sp>
      <p:sp>
        <p:nvSpPr>
          <p:cNvPr id="5" name="Espace réservé du numéro de diapositive 4"/>
          <p:cNvSpPr>
            <a:spLocks noGrp="1"/>
          </p:cNvSpPr>
          <p:nvPr>
            <p:ph type="sldNum" sz="quarter" idx="12"/>
          </p:nvPr>
        </p:nvSpPr>
        <p:spPr/>
        <p:txBody>
          <a:bodyPr/>
          <a:lstStyle/>
          <a:p>
            <a:fld id="{39727CC6-B3F7-CB4F-B336-1525195B481F}" type="slidenum">
              <a:rPr lang="fr-FR" smtClean="0"/>
              <a:pPr/>
              <a:t>5</a:t>
            </a:fld>
            <a:endParaRPr lang="fr-FR"/>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smtClean="0"/>
              <a:t>LE CONTRAT ET L’ENGAGEMENT DE L’EXPLOITANT</a:t>
            </a:r>
            <a:endParaRPr lang="fr-FR" b="1" dirty="0"/>
          </a:p>
        </p:txBody>
      </p:sp>
      <p:sp>
        <p:nvSpPr>
          <p:cNvPr id="3" name="Espace réservé du contenu 2"/>
          <p:cNvSpPr>
            <a:spLocks noGrp="1"/>
          </p:cNvSpPr>
          <p:nvPr>
            <p:ph idx="1"/>
          </p:nvPr>
        </p:nvSpPr>
        <p:spPr/>
        <p:txBody>
          <a:bodyPr>
            <a:normAutofit fontScale="77500" lnSpcReduction="20000"/>
          </a:bodyPr>
          <a:lstStyle/>
          <a:p>
            <a:pPr marL="0" indent="0">
              <a:buNone/>
            </a:pPr>
            <a:r>
              <a:rPr lang="fr-FR" dirty="0" smtClean="0"/>
              <a:t>Le contrat, nous l’avons vu, est un bail rural soumis au Statut du fermage.</a:t>
            </a:r>
          </a:p>
          <a:p>
            <a:pPr marL="0" indent="0">
              <a:buNone/>
            </a:pPr>
            <a:r>
              <a:rPr lang="fr-FR" dirty="0" smtClean="0"/>
              <a:t>Ce statut interdit de plein droit la clause résolutoire et la clause pénale dans le contrat.</a:t>
            </a:r>
          </a:p>
          <a:p>
            <a:pPr marL="0" indent="0">
              <a:buNone/>
            </a:pPr>
            <a:r>
              <a:rPr lang="fr-FR" dirty="0" smtClean="0"/>
              <a:t>La clause résolutoire entraine la disparition d’un droit,</a:t>
            </a:r>
          </a:p>
          <a:p>
            <a:pPr marL="0" indent="0">
              <a:buNone/>
            </a:pPr>
            <a:r>
              <a:rPr lang="fr-FR" dirty="0" smtClean="0"/>
              <a:t>La clause pénale est une indemnité forfaitaire et subsidiaire pour manquement à une obligation.</a:t>
            </a:r>
          </a:p>
          <a:p>
            <a:pPr marL="0" indent="0">
              <a:buNone/>
            </a:pPr>
            <a:endParaRPr lang="fr-FR" dirty="0" smtClean="0"/>
          </a:p>
          <a:p>
            <a:pPr marL="0" indent="0">
              <a:buNone/>
            </a:pPr>
            <a:r>
              <a:rPr lang="fr-FR" dirty="0" smtClean="0"/>
              <a:t>Ce statut interdit donc de prévoir la nullité du bail comme sanction.</a:t>
            </a:r>
            <a:r>
              <a:rPr lang="fr-FR" dirty="0" smtClean="0">
                <a:solidFill>
                  <a:srgbClr val="FF0000"/>
                </a:solidFill>
              </a:rPr>
              <a:t> </a:t>
            </a:r>
            <a:endParaRPr lang="fr-FR" dirty="0" smtClean="0"/>
          </a:p>
          <a:p>
            <a:r>
              <a:rPr lang="fr-FR" dirty="0" smtClean="0"/>
              <a:t>Cette interdiction a été confirmée par un arrêt de la Cour de cassation du 6 juillet 1950. </a:t>
            </a:r>
          </a:p>
          <a:p>
            <a:pPr>
              <a:buNone/>
            </a:pPr>
            <a:endParaRPr lang="fr-FR" dirty="0" smtClean="0">
              <a:solidFill>
                <a:srgbClr val="FF0000"/>
              </a:solidFill>
            </a:endParaRPr>
          </a:p>
          <a:p>
            <a:pPr marL="0" indent="0">
              <a:buNone/>
            </a:pPr>
            <a:endParaRPr lang="fr-FR" dirty="0">
              <a:solidFill>
                <a:srgbClr val="FF0000"/>
              </a:solidFill>
            </a:endParaRPr>
          </a:p>
        </p:txBody>
      </p:sp>
      <p:sp>
        <p:nvSpPr>
          <p:cNvPr id="5" name="Espace réservé du numéro de diapositive 4"/>
          <p:cNvSpPr>
            <a:spLocks noGrp="1"/>
          </p:cNvSpPr>
          <p:nvPr>
            <p:ph type="sldNum" sz="quarter" idx="12"/>
          </p:nvPr>
        </p:nvSpPr>
        <p:spPr/>
        <p:txBody>
          <a:bodyPr/>
          <a:lstStyle/>
          <a:p>
            <a:fld id="{39727CC6-B3F7-CB4F-B336-1525195B481F}" type="slidenum">
              <a:rPr lang="fr-FR" smtClean="0"/>
              <a:pPr/>
              <a:t>6</a:t>
            </a:fld>
            <a:endParaRPr lang="fr-FR"/>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L’outil</a:t>
            </a:r>
            <a:endParaRPr lang="fr-FR" dirty="0"/>
          </a:p>
        </p:txBody>
      </p:sp>
      <p:sp>
        <p:nvSpPr>
          <p:cNvPr id="3" name="Espace réservé du contenu 2"/>
          <p:cNvSpPr>
            <a:spLocks noGrp="1"/>
          </p:cNvSpPr>
          <p:nvPr>
            <p:ph idx="1"/>
          </p:nvPr>
        </p:nvSpPr>
        <p:spPr/>
        <p:txBody>
          <a:bodyPr/>
          <a:lstStyle/>
          <a:p>
            <a:r>
              <a:rPr lang="fr-FR" dirty="0" smtClean="0"/>
              <a:t>Le bail cessible hors cadre familial prévoit la revalorisation du loyer de 50%  - cette majoration portant sur le maxima autorisé par l’arrêté préfectoral - ,</a:t>
            </a:r>
          </a:p>
          <a:p>
            <a:r>
              <a:rPr lang="fr-FR" dirty="0" smtClean="0"/>
              <a:t>Et un droit d’entrée dit « pas de porte » </a:t>
            </a:r>
          </a:p>
          <a:p>
            <a:r>
              <a:rPr lang="fr-FR" dirty="0" smtClean="0"/>
              <a:t>stipulé payable sur 18 ans afin d’aider et de faciliter l’installation de l’exploitant </a:t>
            </a:r>
            <a:r>
              <a:rPr lang="fr-FR" dirty="0" smtClean="0">
                <a:solidFill>
                  <a:srgbClr val="FF0000"/>
                </a:solidFill>
              </a:rPr>
              <a:t>. </a:t>
            </a:r>
            <a:endParaRPr lang="fr-FR" dirty="0"/>
          </a:p>
        </p:txBody>
      </p:sp>
      <p:sp>
        <p:nvSpPr>
          <p:cNvPr id="5" name="Espace réservé du numéro de diapositive 4"/>
          <p:cNvSpPr>
            <a:spLocks noGrp="1"/>
          </p:cNvSpPr>
          <p:nvPr>
            <p:ph type="sldNum" sz="quarter" idx="12"/>
          </p:nvPr>
        </p:nvSpPr>
        <p:spPr/>
        <p:txBody>
          <a:bodyPr/>
          <a:lstStyle/>
          <a:p>
            <a:fld id="{39727CC6-B3F7-CB4F-B336-1525195B481F}" type="slidenum">
              <a:rPr lang="fr-FR" smtClean="0"/>
              <a:pPr/>
              <a:t>7</a:t>
            </a:fld>
            <a:endParaRPr lang="fr-FR"/>
          </a:p>
        </p:txBody>
      </p:sp>
    </p:spTree>
    <p:extLst>
      <p:ext uri="{BB962C8B-B14F-4D97-AF65-F5344CB8AC3E}">
        <p14:creationId xmlns:p14="http://schemas.microsoft.com/office/powerpoint/2010/main" val="166971446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t>« Prime de fidélité »</a:t>
            </a:r>
            <a:endParaRPr lang="fr-FR" b="1" dirty="0"/>
          </a:p>
        </p:txBody>
      </p:sp>
      <p:sp>
        <p:nvSpPr>
          <p:cNvPr id="3" name="Espace réservé du contenu 2"/>
          <p:cNvSpPr>
            <a:spLocks noGrp="1"/>
          </p:cNvSpPr>
          <p:nvPr>
            <p:ph idx="1"/>
          </p:nvPr>
        </p:nvSpPr>
        <p:spPr>
          <a:xfrm>
            <a:off x="323528" y="1844824"/>
            <a:ext cx="8229600" cy="4525963"/>
          </a:xfrm>
        </p:spPr>
        <p:txBody>
          <a:bodyPr>
            <a:normAutofit/>
          </a:bodyPr>
          <a:lstStyle/>
          <a:p>
            <a:pPr marL="0" indent="0">
              <a:buNone/>
            </a:pPr>
            <a:r>
              <a:rPr lang="fr-FR" dirty="0" smtClean="0"/>
              <a:t>En conséquence,</a:t>
            </a:r>
          </a:p>
          <a:p>
            <a:pPr marL="0" indent="0">
              <a:buNone/>
            </a:pPr>
            <a:r>
              <a:rPr lang="fr-FR" dirty="0" smtClean="0"/>
              <a:t>Si l’exploitant respecte son engagement d’apport, il bénéficie de ces facilités de paiement , de cet encouragement économique</a:t>
            </a:r>
            <a:r>
              <a:rPr lang="fr-FR" dirty="0"/>
              <a:t> </a:t>
            </a:r>
            <a:r>
              <a:rPr lang="fr-FR" dirty="0" smtClean="0"/>
              <a:t> que nous appelons :</a:t>
            </a:r>
            <a:br>
              <a:rPr lang="fr-FR" dirty="0" smtClean="0"/>
            </a:br>
            <a:r>
              <a:rPr lang="fr-FR" dirty="0" smtClean="0"/>
              <a:t> </a:t>
            </a:r>
          </a:p>
          <a:p>
            <a:pPr marL="0" indent="0">
              <a:buNone/>
            </a:pPr>
            <a:r>
              <a:rPr lang="fr-FR" dirty="0"/>
              <a:t> </a:t>
            </a:r>
            <a:r>
              <a:rPr lang="fr-FR" dirty="0" smtClean="0"/>
              <a:t>                « La prime de fidélité »</a:t>
            </a:r>
          </a:p>
          <a:p>
            <a:pPr marL="0" indent="0">
              <a:buNone/>
            </a:pPr>
            <a:endParaRPr lang="fr-FR" dirty="0" smtClean="0"/>
          </a:p>
          <a:p>
            <a:pPr marL="0" indent="0">
              <a:buNone/>
            </a:pPr>
            <a:endParaRPr lang="fr-FR" dirty="0"/>
          </a:p>
        </p:txBody>
      </p:sp>
      <p:sp>
        <p:nvSpPr>
          <p:cNvPr id="5" name="Espace réservé du numéro de diapositive 4"/>
          <p:cNvSpPr>
            <a:spLocks noGrp="1"/>
          </p:cNvSpPr>
          <p:nvPr>
            <p:ph type="sldNum" sz="quarter" idx="12"/>
          </p:nvPr>
        </p:nvSpPr>
        <p:spPr/>
        <p:txBody>
          <a:bodyPr/>
          <a:lstStyle/>
          <a:p>
            <a:fld id="{39727CC6-B3F7-CB4F-B336-1525195B481F}" type="slidenum">
              <a:rPr lang="fr-FR" smtClean="0"/>
              <a:pPr/>
              <a:t>8</a:t>
            </a:fld>
            <a:endParaRPr lang="fr-FR"/>
          </a:p>
        </p:txBody>
      </p:sp>
    </p:spTree>
  </p:cSld>
  <p:clrMapOvr>
    <a:masterClrMapping/>
  </p:clrMapOvr>
  <p:transition spd="slow">
    <p:cove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t>Prime de fidélité</a:t>
            </a:r>
            <a:endParaRPr lang="fr-FR" b="1" dirty="0"/>
          </a:p>
        </p:txBody>
      </p:sp>
      <p:sp>
        <p:nvSpPr>
          <p:cNvPr id="3" name="Espace réservé du contenu 2"/>
          <p:cNvSpPr>
            <a:spLocks noGrp="1"/>
          </p:cNvSpPr>
          <p:nvPr>
            <p:ph idx="1"/>
          </p:nvPr>
        </p:nvSpPr>
        <p:spPr/>
        <p:txBody>
          <a:bodyPr>
            <a:normAutofit/>
          </a:bodyPr>
          <a:lstStyle/>
          <a:p>
            <a:r>
              <a:rPr lang="fr-FR" dirty="0" smtClean="0"/>
              <a:t>Si l’exploitant ne respecte pas son engagement d’apport, c’est l’exigibilité immédiate des sommes dues , prévues au contrat,</a:t>
            </a:r>
          </a:p>
          <a:p>
            <a:r>
              <a:rPr lang="fr-FR" dirty="0" smtClean="0"/>
              <a:t>Indépendamment des conséquences d’une rupture d’engagement tirées du Règlement intérieur de la coopérative.</a:t>
            </a:r>
          </a:p>
        </p:txBody>
      </p:sp>
      <p:sp>
        <p:nvSpPr>
          <p:cNvPr id="5" name="Espace réservé du numéro de diapositive 4"/>
          <p:cNvSpPr>
            <a:spLocks noGrp="1"/>
          </p:cNvSpPr>
          <p:nvPr>
            <p:ph type="sldNum" sz="quarter" idx="12"/>
          </p:nvPr>
        </p:nvSpPr>
        <p:spPr/>
        <p:txBody>
          <a:bodyPr/>
          <a:lstStyle/>
          <a:p>
            <a:fld id="{39727CC6-B3F7-CB4F-B336-1525195B481F}" type="slidenum">
              <a:rPr lang="fr-FR" smtClean="0"/>
              <a:pPr/>
              <a:t>9</a:t>
            </a:fld>
            <a:endParaRPr lang="fr-FR"/>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t>Pacte de préférence</a:t>
            </a:r>
            <a:endParaRPr lang="fr-FR" b="1" dirty="0"/>
          </a:p>
        </p:txBody>
      </p:sp>
      <p:sp>
        <p:nvSpPr>
          <p:cNvPr id="3" name="Espace réservé du contenu 2"/>
          <p:cNvSpPr>
            <a:spLocks noGrp="1"/>
          </p:cNvSpPr>
          <p:nvPr>
            <p:ph idx="1"/>
          </p:nvPr>
        </p:nvSpPr>
        <p:spPr/>
        <p:txBody>
          <a:bodyPr/>
          <a:lstStyle/>
          <a:p>
            <a:r>
              <a:rPr lang="fr-FR" dirty="0" smtClean="0"/>
              <a:t>Dans le bail cessible hors cadre familial, il est possible de stipuler un pacte de préférence.</a:t>
            </a:r>
          </a:p>
          <a:p>
            <a:r>
              <a:rPr lang="fr-FR" dirty="0" smtClean="0"/>
              <a:t>En conséquence, par mesure de sécurité, il sera, dans tous les cas,  stipulé un pacte de préférence au profit de la coopérative. </a:t>
            </a:r>
          </a:p>
          <a:p>
            <a:r>
              <a:rPr lang="fr-FR" dirty="0" smtClean="0"/>
              <a:t>La coopérative conserve ainsi la maitrise du foncier et le choix de son futur exploitant.</a:t>
            </a:r>
            <a:endParaRPr lang="fr-FR" dirty="0"/>
          </a:p>
        </p:txBody>
      </p:sp>
      <p:sp>
        <p:nvSpPr>
          <p:cNvPr id="5" name="Espace réservé du numéro de diapositive 4"/>
          <p:cNvSpPr>
            <a:spLocks noGrp="1"/>
          </p:cNvSpPr>
          <p:nvPr>
            <p:ph type="sldNum" sz="quarter" idx="12"/>
          </p:nvPr>
        </p:nvSpPr>
        <p:spPr/>
        <p:txBody>
          <a:bodyPr/>
          <a:lstStyle/>
          <a:p>
            <a:fld id="{39727CC6-B3F7-CB4F-B336-1525195B481F}" type="slidenum">
              <a:rPr lang="fr-FR" smtClean="0"/>
              <a:pPr/>
              <a:t>10</a:t>
            </a:fld>
            <a:endParaRPr lang="fr-FR"/>
          </a:p>
        </p:txBody>
      </p:sp>
    </p:spTree>
    <p:extLst>
      <p:ext uri="{BB962C8B-B14F-4D97-AF65-F5344CB8AC3E}">
        <p14:creationId xmlns:p14="http://schemas.microsoft.com/office/powerpoint/2010/main" val="41647528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smtClean="0"/>
              <a:t>LE ROLE DU NOTAIRE DANS LA PRATIQUE</a:t>
            </a:r>
            <a:endParaRPr lang="fr-FR" b="1" dirty="0"/>
          </a:p>
        </p:txBody>
      </p:sp>
      <p:sp>
        <p:nvSpPr>
          <p:cNvPr id="3" name="Espace réservé du contenu 2"/>
          <p:cNvSpPr>
            <a:spLocks noGrp="1"/>
          </p:cNvSpPr>
          <p:nvPr>
            <p:ph idx="1"/>
          </p:nvPr>
        </p:nvSpPr>
        <p:spPr/>
        <p:txBody>
          <a:bodyPr>
            <a:normAutofit fontScale="92500" lnSpcReduction="10000"/>
          </a:bodyPr>
          <a:lstStyle/>
          <a:p>
            <a:pPr marL="0" indent="0">
              <a:buNone/>
            </a:pPr>
            <a:r>
              <a:rPr lang="fr-FR" dirty="0" smtClean="0"/>
              <a:t>Le législateur du 5 janvier 2006 institue un formalisme sécurisant :</a:t>
            </a:r>
            <a:br>
              <a:rPr lang="fr-FR" dirty="0" smtClean="0"/>
            </a:br>
            <a:r>
              <a:rPr lang="fr-FR" dirty="0" smtClean="0"/>
              <a:t>Le bail cessible hors cadre familial </a:t>
            </a:r>
            <a:r>
              <a:rPr lang="fr-FR" u="sng" dirty="0" smtClean="0"/>
              <a:t>doit être notarié</a:t>
            </a:r>
            <a:r>
              <a:rPr lang="fr-FR" dirty="0" smtClean="0"/>
              <a:t>.</a:t>
            </a:r>
            <a:br>
              <a:rPr lang="fr-FR" dirty="0" smtClean="0"/>
            </a:br>
            <a:r>
              <a:rPr lang="fr-FR" dirty="0" smtClean="0"/>
              <a:t/>
            </a:r>
            <a:br>
              <a:rPr lang="fr-FR" dirty="0" smtClean="0"/>
            </a:br>
            <a:r>
              <a:rPr lang="fr-FR" dirty="0" smtClean="0"/>
              <a:t>Le caractère cessible d’un tel bail, puisqu’il déroge au principe absolu de l’incessibilité du bail rural hors du cadre familial, impose une information juridique accrue que, pour le législateur, seul un notaire peut donner.</a:t>
            </a:r>
          </a:p>
          <a:p>
            <a:pPr>
              <a:buNone/>
            </a:pPr>
            <a:r>
              <a:rPr lang="fr-FR" dirty="0" smtClean="0"/>
              <a:t>  </a:t>
            </a:r>
            <a:endParaRPr lang="fr-FR" dirty="0"/>
          </a:p>
        </p:txBody>
      </p:sp>
      <p:sp>
        <p:nvSpPr>
          <p:cNvPr id="5" name="Espace réservé du numéro de diapositive 4"/>
          <p:cNvSpPr>
            <a:spLocks noGrp="1"/>
          </p:cNvSpPr>
          <p:nvPr>
            <p:ph type="sldNum" sz="quarter" idx="12"/>
          </p:nvPr>
        </p:nvSpPr>
        <p:spPr/>
        <p:txBody>
          <a:bodyPr/>
          <a:lstStyle/>
          <a:p>
            <a:fld id="{39727CC6-B3F7-CB4F-B336-1525195B481F}" type="slidenum">
              <a:rPr lang="fr-FR" smtClean="0"/>
              <a:pPr/>
              <a:t>11</a:t>
            </a:fld>
            <a:endParaRPr lang="fr-FR"/>
          </a:p>
        </p:txBody>
      </p:sp>
    </p:spTree>
  </p:cSld>
  <p:clrMapOvr>
    <a:masterClrMapping/>
  </p:clrMapOvr>
  <p:transition spd="slow">
    <p:cove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a:t>I</a:t>
            </a:r>
            <a:r>
              <a:rPr lang="fr-FR" b="1" dirty="0" smtClean="0"/>
              <a:t>nformation</a:t>
            </a:r>
            <a:endParaRPr lang="fr-FR" b="1" dirty="0"/>
          </a:p>
        </p:txBody>
      </p:sp>
      <p:sp>
        <p:nvSpPr>
          <p:cNvPr id="3" name="Espace réservé du contenu 2"/>
          <p:cNvSpPr>
            <a:spLocks noGrp="1"/>
          </p:cNvSpPr>
          <p:nvPr>
            <p:ph idx="1"/>
          </p:nvPr>
        </p:nvSpPr>
        <p:spPr/>
        <p:txBody>
          <a:bodyPr>
            <a:normAutofit fontScale="70000" lnSpcReduction="20000"/>
          </a:bodyPr>
          <a:lstStyle/>
          <a:p>
            <a:pPr marL="0" indent="0">
              <a:buNone/>
            </a:pPr>
            <a:r>
              <a:rPr lang="fr-FR" dirty="0" smtClean="0"/>
              <a:t>Cette exigence d’information impose:</a:t>
            </a:r>
          </a:p>
          <a:p>
            <a:pPr marL="514350" indent="-514350">
              <a:buAutoNum type="alphaLcParenR"/>
            </a:pPr>
            <a:r>
              <a:rPr lang="fr-FR" dirty="0" smtClean="0"/>
              <a:t>Lors de la première rencontre, à l’ouverture du dossier, une première information donnée au Président de la cave et au futur exploitant;</a:t>
            </a:r>
          </a:p>
          <a:p>
            <a:pPr marL="514350" indent="-514350">
              <a:buAutoNum type="alphaLcParenR"/>
            </a:pPr>
            <a:r>
              <a:rPr lang="fr-FR" dirty="0" smtClean="0"/>
              <a:t>Le déplacement du notaire devant le Conseil d’administration de la Coopérative, en compagnie du futur exploitant;</a:t>
            </a:r>
          </a:p>
          <a:p>
            <a:pPr marL="514350" indent="-514350">
              <a:buAutoNum type="alphaLcParenR"/>
            </a:pPr>
            <a:r>
              <a:rPr lang="fr-FR" dirty="0" smtClean="0"/>
              <a:t>Enfin, le déplacement du notaire devant l’AG des coopérateurs, toujours en compagnie du futur exploitant aux fins d’une information la plus large.</a:t>
            </a:r>
          </a:p>
          <a:p>
            <a:pPr marL="514350" indent="-514350">
              <a:buAutoNum type="alphaLcParenR"/>
            </a:pPr>
            <a:r>
              <a:rPr lang="fr-FR" dirty="0" smtClean="0"/>
              <a:t>Le procès verbal d’assemblée mentionne la présence du notaire, relate ses propos (voir modèle) et mentionne également la présence du futur exploitant. Ce procès verbal sera annexé au bail.   </a:t>
            </a:r>
            <a:endParaRPr lang="fr-FR" dirty="0"/>
          </a:p>
        </p:txBody>
      </p:sp>
      <p:sp>
        <p:nvSpPr>
          <p:cNvPr id="5" name="Espace réservé du numéro de diapositive 4"/>
          <p:cNvSpPr>
            <a:spLocks noGrp="1"/>
          </p:cNvSpPr>
          <p:nvPr>
            <p:ph type="sldNum" sz="quarter" idx="12"/>
          </p:nvPr>
        </p:nvSpPr>
        <p:spPr/>
        <p:txBody>
          <a:bodyPr/>
          <a:lstStyle/>
          <a:p>
            <a:fld id="{39727CC6-B3F7-CB4F-B336-1525195B481F}" type="slidenum">
              <a:rPr lang="fr-FR" smtClean="0"/>
              <a:pPr/>
              <a:t>12</a:t>
            </a:fld>
            <a:endParaRPr lang="fr-FR"/>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994122"/>
          </a:xfrm>
        </p:spPr>
        <p:txBody>
          <a:bodyPr/>
          <a:lstStyle/>
          <a:p>
            <a:r>
              <a:rPr lang="fr-FR" b="1" dirty="0" smtClean="0"/>
              <a:t>La préparation du contrat</a:t>
            </a:r>
            <a:endParaRPr lang="fr-FR" b="1" dirty="0"/>
          </a:p>
        </p:txBody>
      </p:sp>
      <p:sp>
        <p:nvSpPr>
          <p:cNvPr id="3" name="Espace réservé du contenu 2"/>
          <p:cNvSpPr>
            <a:spLocks noGrp="1"/>
          </p:cNvSpPr>
          <p:nvPr>
            <p:ph idx="1"/>
          </p:nvPr>
        </p:nvSpPr>
        <p:spPr>
          <a:xfrm>
            <a:off x="107504" y="1628800"/>
            <a:ext cx="9036496" cy="4968552"/>
          </a:xfrm>
        </p:spPr>
        <p:txBody>
          <a:bodyPr>
            <a:normAutofit lnSpcReduction="10000"/>
          </a:bodyPr>
          <a:lstStyle/>
          <a:p>
            <a:pPr marL="0" indent="0">
              <a:buNone/>
            </a:pPr>
            <a:r>
              <a:rPr lang="fr-FR" dirty="0" smtClean="0"/>
              <a:t>Outre les formalités habituelles préalables, il convient :</a:t>
            </a:r>
          </a:p>
          <a:p>
            <a:pPr lvl="1"/>
            <a:r>
              <a:rPr lang="fr-FR" dirty="0" smtClean="0"/>
              <a:t>de ne pas oublier la réglementation du contrôle des structures (autorisation d’exploiter), </a:t>
            </a:r>
          </a:p>
          <a:p>
            <a:pPr lvl="1"/>
            <a:r>
              <a:rPr lang="fr-FR" dirty="0" smtClean="0"/>
              <a:t>de demander à l’expert foncier d’établir l’état des lieux du bien loué </a:t>
            </a:r>
          </a:p>
          <a:p>
            <a:pPr lvl="1"/>
            <a:r>
              <a:rPr lang="fr-FR" dirty="0" smtClean="0"/>
              <a:t>et, d’en déterminer la valeur locative en la ventilant entre :</a:t>
            </a:r>
          </a:p>
          <a:p>
            <a:pPr lvl="2"/>
            <a:r>
              <a:rPr lang="fr-FR" dirty="0" smtClean="0"/>
              <a:t> le fermage de base,</a:t>
            </a:r>
          </a:p>
          <a:p>
            <a:pPr lvl="2"/>
            <a:r>
              <a:rPr lang="fr-FR" dirty="0" smtClean="0"/>
              <a:t> la majoration pour bail de 18 ans,</a:t>
            </a:r>
          </a:p>
          <a:p>
            <a:pPr lvl="2"/>
            <a:r>
              <a:rPr lang="fr-FR" dirty="0" smtClean="0"/>
              <a:t> la majoration de 50% liée à la cessibilité.</a:t>
            </a:r>
          </a:p>
          <a:p>
            <a:pPr lvl="2"/>
            <a:endParaRPr lang="fr-FR" dirty="0" smtClean="0"/>
          </a:p>
        </p:txBody>
      </p:sp>
      <p:sp>
        <p:nvSpPr>
          <p:cNvPr id="5" name="Espace réservé du numéro de diapositive 4"/>
          <p:cNvSpPr>
            <a:spLocks noGrp="1"/>
          </p:cNvSpPr>
          <p:nvPr>
            <p:ph type="sldNum" sz="quarter" idx="12"/>
          </p:nvPr>
        </p:nvSpPr>
        <p:spPr/>
        <p:txBody>
          <a:bodyPr/>
          <a:lstStyle/>
          <a:p>
            <a:fld id="{39727CC6-B3F7-CB4F-B336-1525195B481F}" type="slidenum">
              <a:rPr lang="fr-FR" smtClean="0"/>
              <a:pPr/>
              <a:t>13</a:t>
            </a:fld>
            <a:endParaRPr lang="fr-FR"/>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t>La rédaction du contrat</a:t>
            </a:r>
            <a:endParaRPr lang="fr-FR" b="1" dirty="0"/>
          </a:p>
        </p:txBody>
      </p:sp>
      <p:sp>
        <p:nvSpPr>
          <p:cNvPr id="3" name="Espace réservé du contenu 2"/>
          <p:cNvSpPr>
            <a:spLocks noGrp="1"/>
          </p:cNvSpPr>
          <p:nvPr>
            <p:ph idx="1"/>
          </p:nvPr>
        </p:nvSpPr>
        <p:spPr/>
        <p:txBody>
          <a:bodyPr>
            <a:normAutofit fontScale="70000" lnSpcReduction="20000"/>
          </a:bodyPr>
          <a:lstStyle/>
          <a:p>
            <a:r>
              <a:rPr lang="fr-FR" dirty="0" smtClean="0"/>
              <a:t>Les clauses du Statut du fermage s’appliquent avec des aménagements possibles. </a:t>
            </a:r>
            <a:br>
              <a:rPr lang="fr-FR" dirty="0" smtClean="0"/>
            </a:br>
            <a:r>
              <a:rPr lang="fr-FR" dirty="0" smtClean="0"/>
              <a:t/>
            </a:r>
            <a:br>
              <a:rPr lang="fr-FR" dirty="0" smtClean="0"/>
            </a:br>
            <a:r>
              <a:rPr lang="fr-FR" dirty="0" smtClean="0"/>
              <a:t>Certains sont anecdotiques : Le bailleur peut interdire le preneur de chasser.</a:t>
            </a:r>
          </a:p>
          <a:p>
            <a:endParaRPr lang="fr-FR" dirty="0" smtClean="0"/>
          </a:p>
          <a:p>
            <a:r>
              <a:rPr lang="fr-FR" dirty="0" smtClean="0"/>
              <a:t>Si des mesures environnementales sont prévues, elles doivent être reprises par l’exploitant.</a:t>
            </a:r>
          </a:p>
          <a:p>
            <a:endParaRPr lang="fr-FR" dirty="0" smtClean="0"/>
          </a:p>
          <a:p>
            <a:r>
              <a:rPr lang="fr-FR" dirty="0" smtClean="0"/>
              <a:t> </a:t>
            </a:r>
            <a:r>
              <a:rPr lang="fr-FR" dirty="0"/>
              <a:t>Nb 1- à l’expiration du bail, il se renouvelle de 9 ans en 9 ans . Il faut stipuler que les règles du bail initial s’appliqueront à tous les renouvellements.</a:t>
            </a:r>
          </a:p>
          <a:p>
            <a:r>
              <a:rPr lang="fr-FR" dirty="0"/>
              <a:t>Nb2- Le terme du bail de 18 ans, renouvelable pour 9 ans, devra correspondre avec celui d’une année culturale pleine .</a:t>
            </a:r>
          </a:p>
        </p:txBody>
      </p:sp>
      <p:sp>
        <p:nvSpPr>
          <p:cNvPr id="5" name="Espace réservé du numéro de diapositive 4"/>
          <p:cNvSpPr>
            <a:spLocks noGrp="1"/>
          </p:cNvSpPr>
          <p:nvPr>
            <p:ph type="sldNum" sz="quarter" idx="12"/>
          </p:nvPr>
        </p:nvSpPr>
        <p:spPr/>
        <p:txBody>
          <a:bodyPr/>
          <a:lstStyle/>
          <a:p>
            <a:fld id="{39727CC6-B3F7-CB4F-B336-1525195B481F}" type="slidenum">
              <a:rPr lang="fr-FR" smtClean="0"/>
              <a:pPr/>
              <a:t>14</a:t>
            </a:fld>
            <a:endParaRPr lang="fr-FR"/>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t>La formule du bail</a:t>
            </a:r>
            <a:endParaRPr lang="fr-FR" b="1" dirty="0"/>
          </a:p>
        </p:txBody>
      </p:sp>
      <p:sp>
        <p:nvSpPr>
          <p:cNvPr id="3" name="Espace réservé du contenu 2"/>
          <p:cNvSpPr>
            <a:spLocks noGrp="1"/>
          </p:cNvSpPr>
          <p:nvPr>
            <p:ph idx="1"/>
          </p:nvPr>
        </p:nvSpPr>
        <p:spPr>
          <a:xfrm>
            <a:off x="457200" y="1556792"/>
            <a:ext cx="8229600" cy="4569371"/>
          </a:xfrm>
        </p:spPr>
        <p:txBody>
          <a:bodyPr>
            <a:noAutofit/>
          </a:bodyPr>
          <a:lstStyle/>
          <a:p>
            <a:r>
              <a:rPr lang="fr-FR" sz="1200" dirty="0" smtClean="0"/>
              <a:t>Il s’agit d’une formule type de bail cessible avec les particularités suivantes :</a:t>
            </a:r>
          </a:p>
          <a:p>
            <a:endParaRPr lang="fr-FR" sz="1200" dirty="0" smtClean="0"/>
          </a:p>
          <a:p>
            <a:r>
              <a:rPr lang="fr-FR" sz="1200" b="1" u="sng" dirty="0"/>
              <a:t>EXPOSE</a:t>
            </a:r>
            <a:endParaRPr lang="fr-FR" sz="1200" dirty="0"/>
          </a:p>
          <a:p>
            <a:r>
              <a:rPr lang="fr-FR" sz="1200" dirty="0"/>
              <a:t> </a:t>
            </a:r>
          </a:p>
          <a:p>
            <a:r>
              <a:rPr lang="fr-FR" sz="1200" b="1" dirty="0"/>
              <a:t>PREALABLEMENT</a:t>
            </a:r>
            <a:r>
              <a:rPr lang="fr-FR" sz="1200" dirty="0"/>
              <a:t> à l’acte faisant l’objet des présentes, les requérants ont exposé ce qui suit : </a:t>
            </a:r>
          </a:p>
          <a:p>
            <a:r>
              <a:rPr lang="fr-FR" sz="1200" dirty="0"/>
              <a:t> </a:t>
            </a:r>
          </a:p>
          <a:p>
            <a:r>
              <a:rPr lang="fr-FR" sz="1200" dirty="0"/>
              <a:t> Le BAILLEUR a entrepris une dé</a:t>
            </a:r>
            <a:r>
              <a:rPr lang="it-IT" sz="1200" dirty="0"/>
              <a:t>marche de pr</a:t>
            </a:r>
            <a:r>
              <a:rPr lang="fr-FR" sz="1200" dirty="0" err="1"/>
              <a:t>éservation</a:t>
            </a:r>
            <a:r>
              <a:rPr lang="fr-FR" sz="1200" dirty="0"/>
              <a:t> de foncier, particulièrement de foncier viticole et de portage des parcelles ci-après désignées en vue de l’installation d’exploitants ou d’agrandissement d’exploitations pour constituer un « atelier viticole viable » et de manière à lui assurer un approvisionnement normal, régulier et conséquent de raisins</a:t>
            </a:r>
            <a:r>
              <a:rPr lang="fr-FR" sz="1200" i="1" dirty="0"/>
              <a:t>.</a:t>
            </a:r>
            <a:r>
              <a:rPr lang="fr-FR" sz="1200" dirty="0"/>
              <a:t> </a:t>
            </a:r>
          </a:p>
          <a:p>
            <a:r>
              <a:rPr lang="fr-FR" sz="1200" dirty="0"/>
              <a:t> </a:t>
            </a:r>
          </a:p>
          <a:p>
            <a:r>
              <a:rPr lang="it-IT" sz="1200" dirty="0"/>
              <a:t>Il d</a:t>
            </a:r>
            <a:r>
              <a:rPr lang="fr-FR" sz="1200" dirty="0" err="1"/>
              <a:t>éclare</a:t>
            </a:r>
            <a:r>
              <a:rPr lang="fr-FR" sz="1200" dirty="0"/>
              <a:t>, sur le plan règlementaire :</a:t>
            </a:r>
          </a:p>
          <a:p>
            <a:r>
              <a:rPr lang="fr-FR" sz="1200" dirty="0"/>
              <a:t>a) que la surface totale des exploitations engagées par ses associé</a:t>
            </a:r>
            <a:r>
              <a:rPr lang="nl-NL" sz="1200" dirty="0"/>
              <a:t>s </a:t>
            </a:r>
            <a:r>
              <a:rPr lang="nl-NL" sz="1200" dirty="0" err="1"/>
              <a:t>coop</a:t>
            </a:r>
            <a:r>
              <a:rPr lang="fr-FR" sz="1200" dirty="0" err="1"/>
              <a:t>érateurs</a:t>
            </a:r>
            <a:r>
              <a:rPr lang="fr-FR" sz="1200" dirty="0"/>
              <a:t> est de ++++, </a:t>
            </a:r>
          </a:p>
          <a:p>
            <a:r>
              <a:rPr lang="fr-FR" sz="1200" dirty="0"/>
              <a:t>b) que la surface, objet de la présente mise à disposition, est de ++++,</a:t>
            </a:r>
          </a:p>
          <a:p>
            <a:r>
              <a:rPr lang="fr-FR" sz="1200" dirty="0"/>
              <a:t>c) que cette surface, ajoutée à celle éventuellement mise à </a:t>
            </a:r>
            <a:r>
              <a:rPr lang="en-US" sz="1200" dirty="0"/>
              <a:t>disposition ant</a:t>
            </a:r>
            <a:r>
              <a:rPr lang="fr-FR" sz="1200" dirty="0" err="1"/>
              <a:t>érieurement</a:t>
            </a:r>
            <a:r>
              <a:rPr lang="fr-FR" sz="1200" dirty="0"/>
              <a:t> à ce jour,  ne dépasse pas le seuil de vingt pour cent  (20%) de la surface mentionnée ci-dessus a), le tout ainsi qu’</a:t>
            </a:r>
            <a:r>
              <a:rPr lang="it-IT" sz="1200" dirty="0"/>
              <a:t>il r</a:t>
            </a:r>
            <a:r>
              <a:rPr lang="fr-FR" sz="1200" dirty="0" err="1"/>
              <a:t>ésulte</a:t>
            </a:r>
            <a:r>
              <a:rPr lang="fr-FR" sz="1200" dirty="0"/>
              <a:t> d’une attestation dé</a:t>
            </a:r>
            <a:r>
              <a:rPr lang="pt-PT" sz="1200" dirty="0"/>
              <a:t>livr</a:t>
            </a:r>
            <a:r>
              <a:rPr lang="fr-FR" sz="1200" dirty="0" err="1"/>
              <a:t>ée</a:t>
            </a:r>
            <a:r>
              <a:rPr lang="fr-FR" sz="1200" dirty="0"/>
              <a:t> par la Coopérative ++++ le ++++, signée par son représentant légal et qui demeurera jointe et annexée aux pré</a:t>
            </a:r>
            <a:r>
              <a:rPr lang="pt-PT" sz="1200" dirty="0"/>
              <a:t>sentes apr</a:t>
            </a:r>
            <a:r>
              <a:rPr lang="fr-FR" sz="1200" dirty="0"/>
              <a:t>è</a:t>
            </a:r>
            <a:r>
              <a:rPr lang="en-US" sz="1200" dirty="0"/>
              <a:t>s mention</a:t>
            </a:r>
            <a:r>
              <a:rPr lang="fr-FR" sz="1200" dirty="0"/>
              <a:t> ; </a:t>
            </a:r>
          </a:p>
          <a:p>
            <a:r>
              <a:rPr lang="fr-FR" sz="1200" dirty="0"/>
              <a:t>Le BAILLEUR déclare que, par conséquent, il respecte les recommandations, en la matière, du Haut Conseil de la Coopération Agricole pour conclure la présente convention.</a:t>
            </a:r>
          </a:p>
          <a:p>
            <a:r>
              <a:rPr lang="fr-FR" sz="1200" dirty="0"/>
              <a:t> </a:t>
            </a:r>
          </a:p>
          <a:p>
            <a:r>
              <a:rPr lang="fr-FR" sz="1200" dirty="0"/>
              <a:t>CECI EXPOSE, il est passé à l’objet des pré</a:t>
            </a:r>
            <a:r>
              <a:rPr lang="pt-PT" sz="1200" dirty="0"/>
              <a:t>sentes.</a:t>
            </a:r>
          </a:p>
          <a:p>
            <a:endParaRPr lang="pt-PT" sz="1200" dirty="0"/>
          </a:p>
          <a:p>
            <a:r>
              <a:rPr lang="pt-PT" sz="1200" dirty="0" smtClean="0"/>
              <a:t>.........................................................................................................................................................................................................</a:t>
            </a:r>
            <a:endParaRPr lang="fr-FR" sz="1200" dirty="0"/>
          </a:p>
        </p:txBody>
      </p:sp>
      <p:sp>
        <p:nvSpPr>
          <p:cNvPr id="5" name="Espace réservé du numéro de diapositive 4"/>
          <p:cNvSpPr>
            <a:spLocks noGrp="1"/>
          </p:cNvSpPr>
          <p:nvPr>
            <p:ph type="sldNum" sz="quarter" idx="12"/>
          </p:nvPr>
        </p:nvSpPr>
        <p:spPr/>
        <p:txBody>
          <a:bodyPr/>
          <a:lstStyle/>
          <a:p>
            <a:fld id="{39727CC6-B3F7-CB4F-B336-1525195B481F}" type="slidenum">
              <a:rPr lang="fr-FR" smtClean="0"/>
              <a:pPr/>
              <a:t>15</a:t>
            </a:fld>
            <a:endParaRPr lang="fr-FR"/>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t>La formule …</a:t>
            </a:r>
            <a:endParaRPr lang="fr-FR" b="1" dirty="0"/>
          </a:p>
        </p:txBody>
      </p:sp>
      <p:sp>
        <p:nvSpPr>
          <p:cNvPr id="3" name="Espace réservé du contenu 2"/>
          <p:cNvSpPr>
            <a:spLocks noGrp="1"/>
          </p:cNvSpPr>
          <p:nvPr>
            <p:ph idx="1"/>
          </p:nvPr>
        </p:nvSpPr>
        <p:spPr>
          <a:xfrm>
            <a:off x="471055" y="1268760"/>
            <a:ext cx="8229600" cy="5256584"/>
          </a:xfrm>
        </p:spPr>
        <p:txBody>
          <a:bodyPr>
            <a:normAutofit fontScale="40000" lnSpcReduction="20000"/>
          </a:bodyPr>
          <a:lstStyle/>
          <a:p>
            <a:r>
              <a:rPr lang="fr-FR" sz="3500" b="1" u="sng" dirty="0" smtClean="0"/>
              <a:t>Fermage</a:t>
            </a:r>
            <a:endParaRPr lang="fr-FR" sz="3500" dirty="0" smtClean="0"/>
          </a:p>
          <a:p>
            <a:pPr marL="0" indent="0">
              <a:buNone/>
            </a:pPr>
            <a:r>
              <a:rPr lang="fr-FR" sz="3500" dirty="0" smtClean="0"/>
              <a:t> </a:t>
            </a:r>
          </a:p>
          <a:p>
            <a:r>
              <a:rPr lang="fr-FR" sz="3500" b="1" u="sng" dirty="0" smtClean="0"/>
              <a:t>1° Montant -</a:t>
            </a:r>
            <a:endParaRPr lang="fr-FR" sz="3500" dirty="0" smtClean="0"/>
          </a:p>
          <a:p>
            <a:r>
              <a:rPr lang="fr-FR" sz="3500" dirty="0" smtClean="0"/>
              <a:t>Le fermage  de base, qui inclut  la majoration départementale pour bail de plus de dix huit ans, est  fixé à la somme de ++++ € à l’hectare.</a:t>
            </a:r>
          </a:p>
          <a:p>
            <a:r>
              <a:rPr lang="fr-FR" sz="3500" dirty="0" smtClean="0"/>
              <a:t>Compte tenu de la nature cessible du présent bail et conformément à l’article L 418-2 du Code rural et de la pêche maritime, il est majoré de cinquante pour cent (50 %), soit la somme de  ++++ € à l’hectare.</a:t>
            </a:r>
          </a:p>
          <a:p>
            <a:r>
              <a:rPr lang="fr-FR" sz="3500" dirty="0" smtClean="0"/>
              <a:t>Il en résulte un fermage d’un montant global de ++++ € à l’hectare.</a:t>
            </a:r>
          </a:p>
          <a:p>
            <a:r>
              <a:rPr lang="fr-FR" sz="3500" dirty="0" smtClean="0"/>
              <a:t>Soit pour le bien loué, un fermage de ++++ €.</a:t>
            </a:r>
          </a:p>
          <a:p>
            <a:r>
              <a:rPr lang="fr-FR" sz="3500" i="1" dirty="0" smtClean="0"/>
              <a:t>(ou)</a:t>
            </a:r>
            <a:endParaRPr lang="fr-FR" sz="3500" dirty="0" smtClean="0"/>
          </a:p>
          <a:p>
            <a:r>
              <a:rPr lang="fr-FR" sz="3500" dirty="0" smtClean="0"/>
              <a:t>Le fermage  de base, qui inclut le cas échéant la majoration départementale pour bail de plus de dix huit ans est représenté par la valeur en espèces de +++ hectolitres de vin d’appellation à l’hectare.</a:t>
            </a:r>
          </a:p>
          <a:p>
            <a:r>
              <a:rPr lang="fr-FR" sz="3500" dirty="0" smtClean="0"/>
              <a:t>Compte tenu de la nature cessible du présent bail et conformément à l’article L 418-2 du </a:t>
            </a:r>
            <a:r>
              <a:rPr lang="en-US" sz="3500" dirty="0" smtClean="0"/>
              <a:t>Code rural et de la </a:t>
            </a:r>
            <a:r>
              <a:rPr lang="en-US" sz="3500" dirty="0" err="1" smtClean="0"/>
              <a:t>pêche</a:t>
            </a:r>
            <a:r>
              <a:rPr lang="en-US" sz="3500" dirty="0" smtClean="0"/>
              <a:t> maritime</a:t>
            </a:r>
            <a:r>
              <a:rPr lang="fr-FR" sz="3500" dirty="0" smtClean="0"/>
              <a:t>, il est majoré de cinquante pour cent (50 % ), soit  ++++ </a:t>
            </a:r>
            <a:r>
              <a:rPr lang="en-US" sz="3500" dirty="0" smtClean="0"/>
              <a:t> </a:t>
            </a:r>
            <a:r>
              <a:rPr lang="en-US" sz="3500" dirty="0" err="1" smtClean="0"/>
              <a:t>hectolitres</a:t>
            </a:r>
            <a:r>
              <a:rPr lang="en-US" sz="3500" dirty="0" smtClean="0"/>
              <a:t> de vin </a:t>
            </a:r>
            <a:r>
              <a:rPr lang="en-US" sz="3500" dirty="0" err="1" smtClean="0"/>
              <a:t>d’appellation</a:t>
            </a:r>
            <a:r>
              <a:rPr lang="en-US" sz="3500" dirty="0" smtClean="0"/>
              <a:t> à </a:t>
            </a:r>
            <a:r>
              <a:rPr lang="en-US" sz="3500" dirty="0" err="1" smtClean="0"/>
              <a:t>l’hectare</a:t>
            </a:r>
            <a:r>
              <a:rPr lang="en-US" sz="3500" dirty="0" smtClean="0"/>
              <a:t>.</a:t>
            </a:r>
            <a:br>
              <a:rPr lang="en-US" sz="3500" dirty="0" smtClean="0"/>
            </a:br>
            <a:endParaRPr lang="fr-FR" sz="3500" dirty="0" smtClean="0"/>
          </a:p>
          <a:p>
            <a:r>
              <a:rPr lang="en-US" sz="3500" dirty="0" smtClean="0"/>
              <a:t>Il en </a:t>
            </a:r>
            <a:r>
              <a:rPr lang="en-US" sz="3500" dirty="0" err="1" smtClean="0"/>
              <a:t>résulte</a:t>
            </a:r>
            <a:r>
              <a:rPr lang="en-US" sz="3500" dirty="0" smtClean="0"/>
              <a:t> un </a:t>
            </a:r>
            <a:r>
              <a:rPr lang="en-US" sz="3500" dirty="0" err="1" smtClean="0"/>
              <a:t>fermage</a:t>
            </a:r>
            <a:r>
              <a:rPr lang="en-US" sz="3500" dirty="0" smtClean="0"/>
              <a:t> d’un </a:t>
            </a:r>
            <a:r>
              <a:rPr lang="en-US" sz="3500" dirty="0" err="1" smtClean="0"/>
              <a:t>montant</a:t>
            </a:r>
            <a:r>
              <a:rPr lang="en-US" sz="3500" dirty="0" smtClean="0"/>
              <a:t> global de ++++ </a:t>
            </a:r>
            <a:r>
              <a:rPr lang="en-US" sz="3500" dirty="0" err="1" smtClean="0"/>
              <a:t>hectolitres</a:t>
            </a:r>
            <a:r>
              <a:rPr lang="en-US" sz="3500" dirty="0" smtClean="0"/>
              <a:t> de </a:t>
            </a:r>
            <a:r>
              <a:rPr lang="en-US" sz="3500" dirty="0" err="1" smtClean="0"/>
              <a:t>vin</a:t>
            </a:r>
            <a:r>
              <a:rPr lang="en-US" sz="3500" dirty="0" smtClean="0"/>
              <a:t> </a:t>
            </a:r>
            <a:r>
              <a:rPr lang="en-US" sz="3500" dirty="0" err="1" smtClean="0"/>
              <a:t>d’appellation</a:t>
            </a:r>
            <a:r>
              <a:rPr lang="en-US" sz="3500" dirty="0" smtClean="0"/>
              <a:t> </a:t>
            </a:r>
            <a:r>
              <a:rPr lang="en-US" sz="3500" dirty="0" err="1" smtClean="0"/>
              <a:t>à</a:t>
            </a:r>
            <a:r>
              <a:rPr lang="en-US" sz="3500" dirty="0" smtClean="0"/>
              <a:t> </a:t>
            </a:r>
            <a:r>
              <a:rPr lang="en-US" sz="3500" dirty="0" err="1" smtClean="0"/>
              <a:t>l’hectare</a:t>
            </a:r>
            <a:r>
              <a:rPr lang="en-US" sz="3500" dirty="0" smtClean="0"/>
              <a:t>, </a:t>
            </a:r>
            <a:endParaRPr lang="fr-FR" sz="3500" dirty="0" smtClean="0"/>
          </a:p>
          <a:p>
            <a:r>
              <a:rPr lang="fr-FR" sz="3500" dirty="0" smtClean="0"/>
              <a:t>Soit pour le bien loué, un fermage de ++++ €.</a:t>
            </a:r>
          </a:p>
          <a:p>
            <a:pPr marL="0" indent="0">
              <a:buNone/>
            </a:pPr>
            <a:r>
              <a:rPr lang="en-US" sz="3500" dirty="0" smtClean="0"/>
              <a:t> </a:t>
            </a:r>
            <a:endParaRPr lang="fr-FR" sz="3500" dirty="0" smtClean="0"/>
          </a:p>
          <a:p>
            <a:r>
              <a:rPr lang="en-US" sz="3500" dirty="0" smtClean="0"/>
              <a:t>	</a:t>
            </a:r>
            <a:r>
              <a:rPr lang="en-US" sz="3500" dirty="0" err="1" smtClean="0"/>
              <a:t>Ce</a:t>
            </a:r>
            <a:r>
              <a:rPr lang="en-US" sz="3500" dirty="0" smtClean="0"/>
              <a:t> </a:t>
            </a:r>
            <a:r>
              <a:rPr lang="en-US" sz="3500" dirty="0" err="1" smtClean="0"/>
              <a:t>fermage</a:t>
            </a:r>
            <a:r>
              <a:rPr lang="en-US" sz="3500" dirty="0" smtClean="0"/>
              <a:t> sera </a:t>
            </a:r>
            <a:r>
              <a:rPr lang="en-US" sz="3500" dirty="0" err="1" smtClean="0"/>
              <a:t>déterminé</a:t>
            </a:r>
            <a:r>
              <a:rPr lang="en-US" sz="3500" dirty="0" smtClean="0"/>
              <a:t> </a:t>
            </a:r>
            <a:r>
              <a:rPr lang="en-US" sz="3500" dirty="0" err="1" smtClean="0"/>
              <a:t>chaque</a:t>
            </a:r>
            <a:r>
              <a:rPr lang="en-US" sz="3500" dirty="0" smtClean="0"/>
              <a:t> </a:t>
            </a:r>
            <a:r>
              <a:rPr lang="en-US" sz="3500" dirty="0" err="1" smtClean="0"/>
              <a:t>année</a:t>
            </a:r>
            <a:r>
              <a:rPr lang="en-US" sz="3500" dirty="0" smtClean="0"/>
              <a:t> :</a:t>
            </a:r>
            <a:endParaRPr lang="fr-FR" sz="3500" dirty="0" smtClean="0"/>
          </a:p>
          <a:p>
            <a:r>
              <a:rPr lang="en-US" sz="3500" dirty="0" smtClean="0"/>
              <a:t>	- </a:t>
            </a:r>
            <a:r>
              <a:rPr lang="en-US" sz="3500" dirty="0" err="1" smtClean="0"/>
              <a:t>d'une</a:t>
            </a:r>
            <a:r>
              <a:rPr lang="en-US" sz="3500" dirty="0" smtClean="0"/>
              <a:t> part </a:t>
            </a:r>
            <a:r>
              <a:rPr lang="en-US" sz="3500" dirty="0" err="1" smtClean="0"/>
              <a:t>d'après</a:t>
            </a:r>
            <a:r>
              <a:rPr lang="en-US" sz="3500" dirty="0" smtClean="0"/>
              <a:t> la surface productive de </a:t>
            </a:r>
            <a:r>
              <a:rPr lang="en-US" sz="3500" dirty="0" err="1" smtClean="0"/>
              <a:t>vin</a:t>
            </a:r>
            <a:r>
              <a:rPr lang="en-US" sz="3500" dirty="0" smtClean="0"/>
              <a:t> </a:t>
            </a:r>
            <a:r>
              <a:rPr lang="en-US" sz="3500" dirty="0" err="1" smtClean="0"/>
              <a:t>d'appellation</a:t>
            </a:r>
            <a:r>
              <a:rPr lang="en-US" sz="3500" dirty="0" smtClean="0"/>
              <a:t> </a:t>
            </a:r>
            <a:r>
              <a:rPr lang="en-US" sz="3500" dirty="0" err="1" smtClean="0"/>
              <a:t>telle</a:t>
            </a:r>
            <a:r>
              <a:rPr lang="en-US" sz="3500" dirty="0" smtClean="0"/>
              <a:t> </a:t>
            </a:r>
            <a:r>
              <a:rPr lang="en-US" sz="3500" dirty="0" err="1" smtClean="0"/>
              <a:t>qu'énoncée</a:t>
            </a:r>
            <a:r>
              <a:rPr lang="en-US" sz="3500" dirty="0" smtClean="0"/>
              <a:t> par le </a:t>
            </a:r>
            <a:r>
              <a:rPr lang="en-US" sz="3500" dirty="0" err="1" smtClean="0"/>
              <a:t>casier</a:t>
            </a:r>
            <a:r>
              <a:rPr lang="en-US" sz="3500" dirty="0" smtClean="0"/>
              <a:t> </a:t>
            </a:r>
            <a:r>
              <a:rPr lang="en-US" sz="3500" dirty="0" err="1" smtClean="0"/>
              <a:t>viticole</a:t>
            </a:r>
            <a:r>
              <a:rPr lang="en-US" sz="3500" dirty="0" smtClean="0"/>
              <a:t> </a:t>
            </a:r>
            <a:r>
              <a:rPr lang="en-US" sz="3500" dirty="0" err="1" smtClean="0"/>
              <a:t>informatisé</a:t>
            </a:r>
            <a:r>
              <a:rPr lang="en-US" sz="3500" dirty="0" smtClean="0"/>
              <a:t> </a:t>
            </a:r>
            <a:r>
              <a:rPr lang="en-US" sz="3500" dirty="0" err="1" smtClean="0"/>
              <a:t>dont</a:t>
            </a:r>
            <a:r>
              <a:rPr lang="en-US" sz="3500" dirty="0" smtClean="0"/>
              <a:t> communication </a:t>
            </a:r>
            <a:r>
              <a:rPr lang="en-US" sz="3500" dirty="0" err="1" smtClean="0"/>
              <a:t>devra</a:t>
            </a:r>
            <a:r>
              <a:rPr lang="en-US" sz="3500" dirty="0" smtClean="0"/>
              <a:t> </a:t>
            </a:r>
            <a:r>
              <a:rPr lang="en-US" sz="3500" dirty="0" err="1" smtClean="0"/>
              <a:t>être</a:t>
            </a:r>
            <a:r>
              <a:rPr lang="en-US" sz="3500" dirty="0" smtClean="0"/>
              <a:t> </a:t>
            </a:r>
            <a:r>
              <a:rPr lang="en-US" sz="3500" dirty="0" err="1" smtClean="0"/>
              <a:t>faite</a:t>
            </a:r>
            <a:r>
              <a:rPr lang="en-US" sz="3500" dirty="0" smtClean="0"/>
              <a:t> </a:t>
            </a:r>
            <a:r>
              <a:rPr lang="en-US" sz="3500" dirty="0" err="1" smtClean="0"/>
              <a:t>annuellement</a:t>
            </a:r>
            <a:r>
              <a:rPr lang="en-US" sz="3500" dirty="0" smtClean="0"/>
              <a:t> par le </a:t>
            </a:r>
            <a:r>
              <a:rPr lang="en-US" sz="3500" dirty="0" err="1" smtClean="0"/>
              <a:t>preneur</a:t>
            </a:r>
            <a:r>
              <a:rPr lang="en-US" sz="3500" dirty="0" smtClean="0"/>
              <a:t> au </a:t>
            </a:r>
            <a:r>
              <a:rPr lang="en-US" sz="3500" dirty="0" err="1" smtClean="0"/>
              <a:t>bailleur</a:t>
            </a:r>
            <a:r>
              <a:rPr lang="en-US" sz="3500" dirty="0" smtClean="0"/>
              <a:t>;</a:t>
            </a:r>
            <a:endParaRPr lang="fr-FR" sz="3500" dirty="0" smtClean="0"/>
          </a:p>
          <a:p>
            <a:r>
              <a:rPr lang="en-US" sz="3500" dirty="0" smtClean="0"/>
              <a:t>	- et </a:t>
            </a:r>
            <a:r>
              <a:rPr lang="en-US" sz="3500" dirty="0" err="1" smtClean="0"/>
              <a:t>d'autre</a:t>
            </a:r>
            <a:r>
              <a:rPr lang="en-US" sz="3500" dirty="0" smtClean="0"/>
              <a:t> part </a:t>
            </a:r>
            <a:r>
              <a:rPr lang="en-US" sz="3500" dirty="0" err="1" smtClean="0"/>
              <a:t>d'après</a:t>
            </a:r>
            <a:r>
              <a:rPr lang="en-US" sz="3500" dirty="0" smtClean="0"/>
              <a:t> le </a:t>
            </a:r>
            <a:r>
              <a:rPr lang="en-US" sz="3500" dirty="0" err="1" smtClean="0"/>
              <a:t>cours</a:t>
            </a:r>
            <a:r>
              <a:rPr lang="en-US" sz="3500" dirty="0" smtClean="0"/>
              <a:t> </a:t>
            </a:r>
            <a:r>
              <a:rPr lang="en-US" sz="3500" dirty="0" err="1" smtClean="0"/>
              <a:t>fixé</a:t>
            </a:r>
            <a:r>
              <a:rPr lang="en-US" sz="3500" dirty="0" smtClean="0"/>
              <a:t> pour </a:t>
            </a:r>
            <a:r>
              <a:rPr lang="en-US" sz="3500" dirty="0" err="1" smtClean="0"/>
              <a:t>l'appellation</a:t>
            </a:r>
            <a:r>
              <a:rPr lang="en-US" sz="3500" dirty="0" smtClean="0"/>
              <a:t> </a:t>
            </a:r>
            <a:r>
              <a:rPr lang="en-US" sz="3500" dirty="0" err="1" smtClean="0"/>
              <a:t>sus</a:t>
            </a:r>
            <a:r>
              <a:rPr lang="en-US" sz="3500" dirty="0" smtClean="0"/>
              <a:t> </a:t>
            </a:r>
            <a:r>
              <a:rPr lang="en-US" sz="3500" dirty="0" err="1" smtClean="0"/>
              <a:t>énoncée</a:t>
            </a:r>
            <a:r>
              <a:rPr lang="en-US" sz="3500" dirty="0" smtClean="0"/>
              <a:t> (</a:t>
            </a:r>
            <a:r>
              <a:rPr lang="en-US" sz="3500" dirty="0" err="1" smtClean="0"/>
              <a:t>ou</a:t>
            </a:r>
            <a:r>
              <a:rPr lang="en-US" sz="3500" dirty="0" smtClean="0"/>
              <a:t> les appellations </a:t>
            </a:r>
            <a:r>
              <a:rPr lang="en-US" sz="3500" dirty="0" err="1" smtClean="0"/>
              <a:t>sus</a:t>
            </a:r>
            <a:r>
              <a:rPr lang="en-US" sz="3500" dirty="0" smtClean="0"/>
              <a:t> </a:t>
            </a:r>
            <a:r>
              <a:rPr lang="en-US" sz="3500" dirty="0" err="1" smtClean="0"/>
              <a:t>énoncées</a:t>
            </a:r>
            <a:r>
              <a:rPr lang="en-US" sz="3500" dirty="0" smtClean="0"/>
              <a:t>) par </a:t>
            </a:r>
            <a:r>
              <a:rPr lang="en-US" sz="3500" dirty="0" err="1" smtClean="0"/>
              <a:t>arrêté</a:t>
            </a:r>
            <a:r>
              <a:rPr lang="en-US" sz="3500" dirty="0" smtClean="0"/>
              <a:t> de Monsieur le </a:t>
            </a:r>
            <a:r>
              <a:rPr lang="en-US" sz="3500" dirty="0" err="1" smtClean="0"/>
              <a:t>Préfet</a:t>
            </a:r>
            <a:r>
              <a:rPr lang="en-US" sz="3500" dirty="0" smtClean="0"/>
              <a:t> du ++++ de ++++ </a:t>
            </a:r>
            <a:r>
              <a:rPr lang="en-US" sz="3500" dirty="0" err="1" smtClean="0"/>
              <a:t>tel</a:t>
            </a:r>
            <a:r>
              <a:rPr lang="en-US" sz="3500" dirty="0" smtClean="0"/>
              <a:t> que </a:t>
            </a:r>
            <a:r>
              <a:rPr lang="en-US" sz="3500" dirty="0" err="1" smtClean="0"/>
              <a:t>prévu</a:t>
            </a:r>
            <a:r>
              <a:rPr lang="en-US" sz="3500" dirty="0" smtClean="0"/>
              <a:t> par </a:t>
            </a:r>
            <a:r>
              <a:rPr lang="en-US" sz="3500" dirty="0" err="1" smtClean="0"/>
              <a:t>l'article</a:t>
            </a:r>
            <a:r>
              <a:rPr lang="en-US" sz="3500" dirty="0" smtClean="0"/>
              <a:t> R 411-5 du Code rural et de la </a:t>
            </a:r>
            <a:r>
              <a:rPr lang="en-US" sz="3500" dirty="0" err="1" smtClean="0"/>
              <a:t>pêche</a:t>
            </a:r>
            <a:r>
              <a:rPr lang="en-US" sz="3500" dirty="0" smtClean="0"/>
              <a:t> maritime.</a:t>
            </a:r>
          </a:p>
          <a:p>
            <a:r>
              <a:rPr lang="en-US" sz="3500" dirty="0" smtClean="0"/>
              <a:t>…………………………………………………………………………………………………………………………………………………………………….</a:t>
            </a:r>
          </a:p>
          <a:p>
            <a:endParaRPr lang="fr-FR" sz="3500" dirty="0" smtClean="0"/>
          </a:p>
          <a:p>
            <a:pPr marL="0" indent="0">
              <a:buNone/>
            </a:pPr>
            <a:endParaRPr lang="fr-FR" sz="3500" dirty="0" smtClean="0"/>
          </a:p>
          <a:p>
            <a:endParaRPr lang="fr-FR" dirty="0"/>
          </a:p>
        </p:txBody>
      </p:sp>
      <p:sp>
        <p:nvSpPr>
          <p:cNvPr id="5" name="Espace réservé du numéro de diapositive 4"/>
          <p:cNvSpPr>
            <a:spLocks noGrp="1"/>
          </p:cNvSpPr>
          <p:nvPr>
            <p:ph type="sldNum" sz="quarter" idx="12"/>
          </p:nvPr>
        </p:nvSpPr>
        <p:spPr/>
        <p:txBody>
          <a:bodyPr/>
          <a:lstStyle/>
          <a:p>
            <a:fld id="{39727CC6-B3F7-CB4F-B336-1525195B481F}" type="slidenum">
              <a:rPr lang="fr-FR" smtClean="0"/>
              <a:pPr/>
              <a:t>16</a:t>
            </a:fld>
            <a:endParaRPr lang="fr-FR"/>
          </a:p>
        </p:txBody>
      </p:sp>
    </p:spTree>
    <p:extLst>
      <p:ext uri="{BB962C8B-B14F-4D97-AF65-F5344CB8AC3E}">
        <p14:creationId xmlns:p14="http://schemas.microsoft.com/office/powerpoint/2010/main" val="2666493015"/>
      </p:ext>
    </p:extLst>
  </p:cSld>
  <p:clrMapOvr>
    <a:masterClrMapping/>
  </p:clrMapOvr>
  <p:transition spd="slow">
    <p:cove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La formule…</a:t>
            </a:r>
            <a:endParaRPr lang="fr-FR" dirty="0"/>
          </a:p>
        </p:txBody>
      </p:sp>
      <p:sp>
        <p:nvSpPr>
          <p:cNvPr id="3" name="Espace réservé du contenu 2"/>
          <p:cNvSpPr>
            <a:spLocks noGrp="1"/>
          </p:cNvSpPr>
          <p:nvPr>
            <p:ph idx="1"/>
          </p:nvPr>
        </p:nvSpPr>
        <p:spPr/>
        <p:txBody>
          <a:bodyPr>
            <a:normAutofit lnSpcReduction="10000"/>
          </a:bodyPr>
          <a:lstStyle/>
          <a:p>
            <a:r>
              <a:rPr lang="fr-FR" u="sng" dirty="0" smtClean="0"/>
              <a:t>2° Appel de fermage par le </a:t>
            </a:r>
            <a:r>
              <a:rPr lang="fr-FR" u="sng" dirty="0" smtClean="0"/>
              <a:t>BAILLEUR</a:t>
            </a:r>
            <a:endParaRPr lang="fr-FR" u="sng" dirty="0" smtClean="0"/>
          </a:p>
          <a:p>
            <a:r>
              <a:rPr lang="fr-FR" dirty="0" smtClean="0"/>
              <a:t>Si le preneur a la qualité d’associé coopérateur du BAILLEUR à la levée de récolte , ce dernier appellera un fermage non majoré de… (moins 50%).</a:t>
            </a:r>
          </a:p>
          <a:p>
            <a:r>
              <a:rPr lang="fr-FR" dirty="0" smtClean="0"/>
              <a:t>Si le preneur n’a plus la qualité d’associé coopérateur du BAILLEUR à la levée de récolte, ce dernier appellera un fermage majoré de…(plus 50%).  </a:t>
            </a:r>
            <a:endParaRPr lang="fr-FR" dirty="0"/>
          </a:p>
        </p:txBody>
      </p:sp>
      <p:sp>
        <p:nvSpPr>
          <p:cNvPr id="5" name="Espace réservé du numéro de diapositive 4"/>
          <p:cNvSpPr>
            <a:spLocks noGrp="1"/>
          </p:cNvSpPr>
          <p:nvPr>
            <p:ph type="sldNum" sz="quarter" idx="12"/>
          </p:nvPr>
        </p:nvSpPr>
        <p:spPr/>
        <p:txBody>
          <a:bodyPr/>
          <a:lstStyle/>
          <a:p>
            <a:fld id="{39727CC6-B3F7-CB4F-B336-1525195B481F}" type="slidenum">
              <a:rPr lang="fr-FR" smtClean="0"/>
              <a:pPr/>
              <a:t>17</a:t>
            </a:fld>
            <a:endParaRPr lang="fr-FR"/>
          </a:p>
        </p:txBody>
      </p:sp>
    </p:spTree>
    <p:extLst>
      <p:ext uri="{BB962C8B-B14F-4D97-AF65-F5344CB8AC3E}">
        <p14:creationId xmlns:p14="http://schemas.microsoft.com/office/powerpoint/2010/main" val="7182065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4452" y="0"/>
            <a:ext cx="8229600" cy="634082"/>
          </a:xfrm>
        </p:spPr>
        <p:txBody>
          <a:bodyPr>
            <a:normAutofit fontScale="90000"/>
          </a:bodyPr>
          <a:lstStyle/>
          <a:p>
            <a:r>
              <a:rPr lang="fr-FR" b="1" dirty="0" smtClean="0"/>
              <a:t>La formule…</a:t>
            </a:r>
            <a:endParaRPr lang="fr-FR" b="1" dirty="0"/>
          </a:p>
        </p:txBody>
      </p:sp>
      <p:sp>
        <p:nvSpPr>
          <p:cNvPr id="3" name="Espace réservé du contenu 2"/>
          <p:cNvSpPr>
            <a:spLocks noGrp="1"/>
          </p:cNvSpPr>
          <p:nvPr>
            <p:ph idx="1"/>
          </p:nvPr>
        </p:nvSpPr>
        <p:spPr>
          <a:xfrm>
            <a:off x="457200" y="404664"/>
            <a:ext cx="8229600" cy="6453336"/>
          </a:xfrm>
        </p:spPr>
        <p:txBody>
          <a:bodyPr>
            <a:noAutofit/>
          </a:bodyPr>
          <a:lstStyle/>
          <a:p>
            <a:r>
              <a:rPr lang="fr-FR" sz="1400" b="1" dirty="0" smtClean="0"/>
              <a:t>Droit d’entrée</a:t>
            </a:r>
            <a:endParaRPr lang="fr-FR" sz="1400" dirty="0" smtClean="0"/>
          </a:p>
          <a:p>
            <a:r>
              <a:rPr lang="fr-FR" sz="1400" dirty="0" smtClean="0"/>
              <a:t>D’un commun accord, BAILLEUR et PRENEUR conviennent, ainsi que le permet la loi pour les baux cessibles hors cadre familial, que le PRENEUR versera au BAILLEUR à titre de droit d’entrée – communément dénommé « </a:t>
            </a:r>
            <a:r>
              <a:rPr lang="es-ES_tradnl" sz="1400" dirty="0" err="1" smtClean="0"/>
              <a:t>pas</a:t>
            </a:r>
            <a:r>
              <a:rPr lang="es-ES_tradnl" sz="1400" dirty="0" smtClean="0"/>
              <a:t> de porte</a:t>
            </a:r>
            <a:r>
              <a:rPr lang="fr-FR" sz="1400" dirty="0" smtClean="0"/>
              <a:t> » - la somme de ++++ €, que le </a:t>
            </a:r>
            <a:r>
              <a:rPr lang="fr-FR" sz="1400" cap="all" dirty="0" smtClean="0"/>
              <a:t>preneur</a:t>
            </a:r>
            <a:r>
              <a:rPr lang="fr-FR" sz="1400" dirty="0" smtClean="0"/>
              <a:t> s’</a:t>
            </a:r>
            <a:r>
              <a:rPr lang="da-DK" sz="1400" dirty="0" err="1" smtClean="0"/>
              <a:t>oblige</a:t>
            </a:r>
            <a:r>
              <a:rPr lang="da-DK" sz="1400" dirty="0" smtClean="0"/>
              <a:t> </a:t>
            </a:r>
            <a:r>
              <a:rPr lang="da-DK" sz="1400" dirty="0" err="1" smtClean="0"/>
              <a:t>express</a:t>
            </a:r>
            <a:r>
              <a:rPr lang="fr-FR" sz="1400" dirty="0" err="1" smtClean="0"/>
              <a:t>ément</a:t>
            </a:r>
            <a:r>
              <a:rPr lang="fr-FR" sz="1400" dirty="0" smtClean="0"/>
              <a:t> à payer au BAILLEUR, en DIX HUIT (18) fractions annuelles de ++++ euros chacune, sans intérêt.  </a:t>
            </a:r>
          </a:p>
          <a:p>
            <a:r>
              <a:rPr lang="fr-FR" sz="1400" dirty="0" smtClean="0"/>
              <a:t>La première fraction étant payable le ++++, à la première date anniversaire</a:t>
            </a:r>
            <a:r>
              <a:rPr lang="fr-FR" sz="1400" i="1" dirty="0" smtClean="0"/>
              <a:t> </a:t>
            </a:r>
            <a:r>
              <a:rPr lang="fr-FR" sz="1400" dirty="0" smtClean="0"/>
              <a:t>de la date de prise d’effet du présent bail</a:t>
            </a:r>
            <a:r>
              <a:rPr lang="fr-FR" sz="1400" i="1" dirty="0" smtClean="0"/>
              <a:t>, </a:t>
            </a:r>
            <a:r>
              <a:rPr lang="fr-FR" sz="1400" dirty="0" smtClean="0"/>
              <a:t> la deuxième, un an après</a:t>
            </a:r>
            <a:r>
              <a:rPr lang="fr-FR" sz="1400" i="1" dirty="0" smtClean="0"/>
              <a:t> </a:t>
            </a:r>
            <a:r>
              <a:rPr lang="fr-FR" sz="1400" dirty="0" smtClean="0"/>
              <a:t>et ainsi de suite, d’année en année, jusqu’au paiement intégral de ladite somme de ++++.</a:t>
            </a:r>
          </a:p>
          <a:p>
            <a:r>
              <a:rPr lang="fr-FR" sz="1400" dirty="0" smtClean="0"/>
              <a:t>Il est expressément convenu :</a:t>
            </a:r>
          </a:p>
          <a:p>
            <a:pPr lvl="0"/>
            <a:r>
              <a:rPr lang="fr-FR" sz="1400" dirty="0" smtClean="0"/>
              <a:t>que tous paiements auront lieu à ++++ au siège du BAILLEUR,</a:t>
            </a:r>
          </a:p>
          <a:p>
            <a:pPr lvl="0"/>
            <a:r>
              <a:rPr lang="fr-FR" sz="1400" dirty="0" smtClean="0"/>
              <a:t>que le solde dû deviendra immédiatement et de plein droit exigible :</a:t>
            </a:r>
          </a:p>
          <a:p>
            <a:r>
              <a:rPr lang="fr-FR" sz="1400" i="1" dirty="0" smtClean="0"/>
              <a:t>a) </a:t>
            </a:r>
            <a:r>
              <a:rPr lang="fr-FR" sz="1400" dirty="0" smtClean="0"/>
              <a:t>dans le cas où le PRENEUR cesserait d’être associé coopérateur du BAILLEUR,</a:t>
            </a:r>
            <a:r>
              <a:rPr lang="fr-FR" sz="1400" i="1" dirty="0" smtClean="0"/>
              <a:t> </a:t>
            </a:r>
            <a:endParaRPr lang="fr-FR" sz="1400" dirty="0" smtClean="0"/>
          </a:p>
          <a:p>
            <a:r>
              <a:rPr lang="fr-FR" sz="1400" dirty="0" smtClean="0"/>
              <a:t>b) à défaut de paiement, à son échéance, d’une seule fraction, trente jours après une simple mise en demeure contenant déclaration de son intention d’user du bénéfice de cette clause et restée sans effet, sans qu’il soit besoin de remplir aucune formalité judiciaire et nonobstant toutes offres de paiement et consignations ultérieures ;</a:t>
            </a:r>
          </a:p>
          <a:p>
            <a:r>
              <a:rPr lang="fr-FR" sz="1400" dirty="0" smtClean="0"/>
              <a:t>c) en cas de procédure de sauvegarde, ou de redressement ou de liquidation judiciaire du PRENEUR ;</a:t>
            </a:r>
          </a:p>
          <a:p>
            <a:r>
              <a:rPr lang="fr-FR" sz="1400" dirty="0" smtClean="0"/>
              <a:t>d) en cas de cession du présent bail à d’autres conditions que celles prévues à l’article L418-4 du Code rural et de la pêche maritime ;</a:t>
            </a:r>
          </a:p>
          <a:p>
            <a:r>
              <a:rPr lang="fr-FR" sz="1400" dirty="0" smtClean="0"/>
              <a:t>e) en cas d’inexécution d’une seule des conditions du présent bail ;</a:t>
            </a:r>
          </a:p>
          <a:p>
            <a:r>
              <a:rPr lang="fr-FR" sz="1400" dirty="0" smtClean="0"/>
              <a:t> et qu’en cas de décès du preneur, avant complète libération, il y aura solidarité et indivisibilité de paiement entre ses héritiers et ayants-droit, lesquels seront en outre tenus des frais de la signification prévue par l’article 877 du Code civil.</a:t>
            </a:r>
          </a:p>
          <a:p>
            <a:pPr marL="0" indent="0">
              <a:buNone/>
            </a:pPr>
            <a:endParaRPr lang="fr-FR" sz="1400" dirty="0" smtClean="0"/>
          </a:p>
          <a:p>
            <a:r>
              <a:rPr lang="fr-FR" sz="1400" b="1" dirty="0" smtClean="0"/>
              <a:t>Absence de sûreté réelle </a:t>
            </a:r>
            <a:endParaRPr lang="fr-FR" sz="1400" dirty="0" smtClean="0"/>
          </a:p>
          <a:p>
            <a:r>
              <a:rPr lang="fr-FR" sz="1400" dirty="0" smtClean="0"/>
              <a:t>Le BAILLEUR déclare ne pas exiger du PRENEUR une sûreté réelle en garantie du paiement du droit d’entrée, se réservant tout autre moyen de droit. </a:t>
            </a:r>
          </a:p>
          <a:p>
            <a:endParaRPr lang="fr-FR" sz="1400" dirty="0"/>
          </a:p>
        </p:txBody>
      </p:sp>
      <p:sp>
        <p:nvSpPr>
          <p:cNvPr id="5" name="Espace réservé du numéro de diapositive 4"/>
          <p:cNvSpPr>
            <a:spLocks noGrp="1"/>
          </p:cNvSpPr>
          <p:nvPr>
            <p:ph type="sldNum" sz="quarter" idx="12"/>
          </p:nvPr>
        </p:nvSpPr>
        <p:spPr/>
        <p:txBody>
          <a:bodyPr/>
          <a:lstStyle/>
          <a:p>
            <a:fld id="{39727CC6-B3F7-CB4F-B336-1525195B481F}" type="slidenum">
              <a:rPr lang="fr-FR" smtClean="0"/>
              <a:pPr/>
              <a:t>18</a:t>
            </a:fld>
            <a:endParaRPr lang="fr-FR"/>
          </a:p>
        </p:txBody>
      </p:sp>
    </p:spTree>
    <p:extLst>
      <p:ext uri="{BB962C8B-B14F-4D97-AF65-F5344CB8AC3E}">
        <p14:creationId xmlns:p14="http://schemas.microsoft.com/office/powerpoint/2010/main" val="328871202"/>
      </p:ext>
    </p:extLst>
  </p:cSld>
  <p:clrMapOvr>
    <a:masterClrMapping/>
  </p:clrMapOvr>
  <p:transition spd="slow">
    <p:cove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0"/>
            <a:ext cx="8229600" cy="764704"/>
          </a:xfrm>
        </p:spPr>
        <p:txBody>
          <a:bodyPr/>
          <a:lstStyle/>
          <a:p>
            <a:r>
              <a:rPr lang="fr-FR" b="1" dirty="0" smtClean="0"/>
              <a:t>La formule…</a:t>
            </a:r>
            <a:endParaRPr lang="fr-FR" b="1" dirty="0"/>
          </a:p>
        </p:txBody>
      </p:sp>
      <p:sp>
        <p:nvSpPr>
          <p:cNvPr id="3" name="Espace réservé du contenu 2"/>
          <p:cNvSpPr>
            <a:spLocks noGrp="1"/>
          </p:cNvSpPr>
          <p:nvPr>
            <p:ph idx="1"/>
          </p:nvPr>
        </p:nvSpPr>
        <p:spPr>
          <a:xfrm>
            <a:off x="457200" y="764704"/>
            <a:ext cx="8229600" cy="5361459"/>
          </a:xfrm>
        </p:spPr>
        <p:txBody>
          <a:bodyPr>
            <a:normAutofit fontScale="47500" lnSpcReduction="20000"/>
          </a:bodyPr>
          <a:lstStyle/>
          <a:p>
            <a:r>
              <a:rPr lang="fr-FR" sz="3400" b="1" u="sng" dirty="0" smtClean="0"/>
              <a:t>CESSION DU BAIL</a:t>
            </a:r>
            <a:endParaRPr lang="fr-FR" sz="3400" dirty="0" smtClean="0"/>
          </a:p>
          <a:p>
            <a:r>
              <a:rPr lang="fr-FR" sz="3400" dirty="0" smtClean="0"/>
              <a:t>Le PRENEUR peut céder le droit au présent bail.</a:t>
            </a:r>
          </a:p>
          <a:p>
            <a:r>
              <a:rPr lang="fr-FR" sz="3400" dirty="0" smtClean="0"/>
              <a:t>Le locataire qui entend </a:t>
            </a:r>
            <a:r>
              <a:rPr lang="fr-FR" sz="3400" dirty="0" err="1" smtClean="0"/>
              <a:t>procé</a:t>
            </a:r>
            <a:r>
              <a:rPr lang="da-DK" sz="3400" dirty="0" smtClean="0"/>
              <a:t>der </a:t>
            </a:r>
            <a:r>
              <a:rPr lang="fr-FR" sz="3400" dirty="0" smtClean="0"/>
              <a:t>à la cession de son bail notifie au BAILLEUR, par lettre recommandée avec accusé de réception, à </a:t>
            </a:r>
            <a:r>
              <a:rPr lang="de-DE" sz="3400" dirty="0" err="1" smtClean="0"/>
              <a:t>peine</a:t>
            </a:r>
            <a:r>
              <a:rPr lang="de-DE" sz="3400" dirty="0" smtClean="0"/>
              <a:t> de </a:t>
            </a:r>
            <a:r>
              <a:rPr lang="de-DE" sz="3400" dirty="0" err="1" smtClean="0"/>
              <a:t>nullit</a:t>
            </a:r>
            <a:r>
              <a:rPr lang="fr-FR" sz="3400" dirty="0" err="1" smtClean="0"/>
              <a:t>é</a:t>
            </a:r>
            <a:r>
              <a:rPr lang="fr-FR" sz="3400" dirty="0" smtClean="0"/>
              <a:t> de la cession et de résiliation du bail, un projet de cession mentionnant l'identité du cessionnaire pressenti et la date de la cession projetée.</a:t>
            </a:r>
          </a:p>
          <a:p>
            <a:r>
              <a:rPr lang="fr-FR" sz="3400" dirty="0" smtClean="0"/>
              <a:t>Si le BAILLEUR entend s'opposer pour un motif légitime au projet du PRENEUR, il saisit le tribunal paritaire des baux ruraux dans le délai de deux mois. Passé ce délai, il est réputé accepter la cession. La cession ne peut intervenir au cours du délai ci-dessus, sauf accord exprès du BAILLEUR. </a:t>
            </a:r>
          </a:p>
          <a:p>
            <a:r>
              <a:rPr lang="fr-FR" sz="3400" dirty="0" smtClean="0"/>
              <a:t>Le cessionnaire devra respecter la règlementation relative au contrôle des structures.</a:t>
            </a:r>
          </a:p>
          <a:p>
            <a:r>
              <a:rPr lang="fr-FR" sz="3400" dirty="0" smtClean="0"/>
              <a:t>La cession du droit au bail peut être consentie moyennant un prix fixé par les parties.</a:t>
            </a:r>
          </a:p>
          <a:p>
            <a:r>
              <a:rPr lang="fr-FR" sz="3400" dirty="0" smtClean="0"/>
              <a:t>La cession du droit au bail est réalisée par acte authentique auquel le BAILLEUR est appelé et dont une copie exécutoire lui est remise sans frais pour lui.</a:t>
            </a:r>
          </a:p>
          <a:p>
            <a:r>
              <a:rPr lang="fr-FR" sz="3400" dirty="0" smtClean="0"/>
              <a:t>Le cédant reste solidairement responsable avec le ou les cessionnaires du paiement des loyers et des charges et de l'exécution des obligations résultant du bail.</a:t>
            </a:r>
          </a:p>
          <a:p>
            <a:r>
              <a:rPr lang="fr-FR" sz="3400" dirty="0" smtClean="0"/>
              <a:t>En cas de cessions intervenant en cours du bail ou de ses renouvellements, un état des lieux devra obligatoirement être établi et annexé </a:t>
            </a:r>
            <a:r>
              <a:rPr lang="fr-FR" sz="3400" dirty="0" err="1" smtClean="0"/>
              <a:t>aprè</a:t>
            </a:r>
            <a:r>
              <a:rPr lang="en-US" sz="3400" dirty="0" err="1" smtClean="0"/>
              <a:t>s</a:t>
            </a:r>
            <a:r>
              <a:rPr lang="en-US" sz="3400" dirty="0" smtClean="0"/>
              <a:t> mention </a:t>
            </a:r>
            <a:r>
              <a:rPr lang="fr-FR" sz="3400" dirty="0" smtClean="0"/>
              <a:t>à </a:t>
            </a:r>
            <a:r>
              <a:rPr lang="es-ES_tradnl" sz="3400" dirty="0" smtClean="0"/>
              <a:t>la minute de </a:t>
            </a:r>
            <a:r>
              <a:rPr lang="es-ES_tradnl" sz="3400" dirty="0" err="1" smtClean="0"/>
              <a:t>l</a:t>
            </a:r>
            <a:r>
              <a:rPr lang="fr-FR" sz="3400" dirty="0" smtClean="0"/>
              <a:t>’acte authentique qui constatera la  cession.</a:t>
            </a:r>
          </a:p>
          <a:p>
            <a:pPr marL="0" indent="0">
              <a:buNone/>
            </a:pPr>
            <a:endParaRPr lang="fr-FR" sz="3400" dirty="0" smtClean="0"/>
          </a:p>
          <a:p>
            <a:r>
              <a:rPr lang="fr-FR" sz="3400" dirty="0" smtClean="0"/>
              <a:t>Dans les rapports avec la coopérative, le cessionnaire devra obtenir l’agrément du conseil d’administration avant mutation à son nom des parts sociales. </a:t>
            </a:r>
          </a:p>
          <a:p>
            <a:endParaRPr lang="fr-FR" dirty="0"/>
          </a:p>
        </p:txBody>
      </p:sp>
      <p:sp>
        <p:nvSpPr>
          <p:cNvPr id="5" name="Espace réservé du numéro de diapositive 4"/>
          <p:cNvSpPr>
            <a:spLocks noGrp="1"/>
          </p:cNvSpPr>
          <p:nvPr>
            <p:ph type="sldNum" sz="quarter" idx="12"/>
          </p:nvPr>
        </p:nvSpPr>
        <p:spPr/>
        <p:txBody>
          <a:bodyPr/>
          <a:lstStyle/>
          <a:p>
            <a:fld id="{39727CC6-B3F7-CB4F-B336-1525195B481F}" type="slidenum">
              <a:rPr lang="fr-FR" smtClean="0"/>
              <a:pPr/>
              <a:t>19</a:t>
            </a:fld>
            <a:endParaRPr lang="fr-FR"/>
          </a:p>
        </p:txBody>
      </p:sp>
    </p:spTree>
    <p:extLst>
      <p:ext uri="{BB962C8B-B14F-4D97-AF65-F5344CB8AC3E}">
        <p14:creationId xmlns:p14="http://schemas.microsoft.com/office/powerpoint/2010/main" val="2454937068"/>
      </p:ext>
    </p:extLst>
  </p:cSld>
  <p:clrMapOvr>
    <a:masterClrMapping/>
  </p:clrMapOvr>
  <p:transition spd="slow">
    <p:cove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t>La formule…</a:t>
            </a:r>
            <a:endParaRPr lang="fr-FR" b="1" dirty="0"/>
          </a:p>
        </p:txBody>
      </p:sp>
      <p:sp>
        <p:nvSpPr>
          <p:cNvPr id="3" name="Espace réservé du contenu 2"/>
          <p:cNvSpPr>
            <a:spLocks noGrp="1"/>
          </p:cNvSpPr>
          <p:nvPr>
            <p:ph idx="1"/>
          </p:nvPr>
        </p:nvSpPr>
        <p:spPr>
          <a:xfrm>
            <a:off x="457200" y="1600200"/>
            <a:ext cx="8229600" cy="4781128"/>
          </a:xfrm>
        </p:spPr>
        <p:txBody>
          <a:bodyPr>
            <a:normAutofit fontScale="47500" lnSpcReduction="20000"/>
          </a:bodyPr>
          <a:lstStyle/>
          <a:p>
            <a:r>
              <a:rPr lang="fr-FR" sz="3400" b="1" dirty="0" smtClean="0"/>
              <a:t>Pacte de préférence</a:t>
            </a:r>
            <a:endParaRPr lang="fr-FR" sz="3400" dirty="0" smtClean="0"/>
          </a:p>
          <a:p>
            <a:r>
              <a:rPr lang="fr-FR" sz="3400" dirty="0" smtClean="0"/>
              <a:t>Les parties conviennent, en application de l’article L.418-1 du Code rural et de la pêche maritime, que si le PRENEUR envisage de </a:t>
            </a:r>
            <a:r>
              <a:rPr lang="fr-FR" sz="3400" dirty="0" err="1" smtClean="0"/>
              <a:t>cé</a:t>
            </a:r>
            <a:r>
              <a:rPr lang="da-DK" sz="3400" dirty="0" smtClean="0"/>
              <a:t>der </a:t>
            </a:r>
            <a:r>
              <a:rPr lang="da-DK" sz="3400" dirty="0" err="1" smtClean="0"/>
              <a:t>isolé</a:t>
            </a:r>
            <a:r>
              <a:rPr lang="fr-FR" sz="3400" dirty="0" smtClean="0"/>
              <a:t>ment le droit au bail pendant le cours de la présente location et de ses renouvellements, il doit choisir le BAILLEUR ou ses ayants droit comme cessionnaires, de </a:t>
            </a:r>
            <a:r>
              <a:rPr lang="fr-FR" sz="3400" dirty="0" err="1" smtClean="0"/>
              <a:t>préfé</a:t>
            </a:r>
            <a:r>
              <a:rPr lang="en-US" sz="3400" dirty="0" err="1" smtClean="0"/>
              <a:t>rence</a:t>
            </a:r>
            <a:r>
              <a:rPr lang="en-US" sz="3400" dirty="0" smtClean="0"/>
              <a:t> </a:t>
            </a:r>
            <a:r>
              <a:rPr lang="fr-FR" sz="3400" dirty="0" smtClean="0"/>
              <a:t>à tout autre candidat. </a:t>
            </a:r>
            <a:br>
              <a:rPr lang="fr-FR" sz="3400" dirty="0" smtClean="0"/>
            </a:br>
            <a:endParaRPr lang="fr-FR" sz="3400" dirty="0" smtClean="0"/>
          </a:p>
          <a:p>
            <a:r>
              <a:rPr lang="fr-FR" sz="3400" dirty="0" smtClean="0"/>
              <a:t>A cet effet, le PRENEUR notifiera au BAILLEUR par lettre recommandée avec demande d'avis de ré</a:t>
            </a:r>
            <a:r>
              <a:rPr lang="en-US" sz="3400" dirty="0" err="1" smtClean="0"/>
              <a:t>ception</a:t>
            </a:r>
            <a:r>
              <a:rPr lang="en-US" sz="3400" dirty="0" smtClean="0"/>
              <a:t> </a:t>
            </a:r>
            <a:r>
              <a:rPr lang="en-US" sz="3400" dirty="0" err="1" smtClean="0"/>
              <a:t>adress</a:t>
            </a:r>
            <a:r>
              <a:rPr lang="fr-FR" sz="3400" dirty="0" err="1" smtClean="0"/>
              <a:t>ée</a:t>
            </a:r>
            <a:r>
              <a:rPr lang="fr-FR" sz="3400" dirty="0" smtClean="0"/>
              <a:t> à son siège social ou par acte d'huissier, le prix et les conditions de la cession projetée.</a:t>
            </a:r>
            <a:br>
              <a:rPr lang="fr-FR" sz="3400" dirty="0" smtClean="0"/>
            </a:br>
            <a:endParaRPr lang="fr-FR" sz="3400" dirty="0" smtClean="0"/>
          </a:p>
          <a:p>
            <a:r>
              <a:rPr lang="fr-FR" sz="3400" dirty="0" smtClean="0"/>
              <a:t> Ce dernier disposera d’un délai de deux mois, partant du jour de la réception de la notification ou de la signification qui lui aura été faite, pour exercer son droit de </a:t>
            </a:r>
            <a:r>
              <a:rPr lang="fr-FR" sz="3400" dirty="0" err="1" smtClean="0"/>
              <a:t>préfé</a:t>
            </a:r>
            <a:r>
              <a:rPr lang="en-US" sz="3400" dirty="0" err="1" smtClean="0"/>
              <a:t>rence</a:t>
            </a:r>
            <a:r>
              <a:rPr lang="en-US" sz="3400" dirty="0" smtClean="0"/>
              <a:t>.</a:t>
            </a:r>
            <a:br>
              <a:rPr lang="en-US" sz="3400" dirty="0" smtClean="0"/>
            </a:br>
            <a:r>
              <a:rPr lang="en-US" sz="3400" dirty="0" smtClean="0"/>
              <a:t> </a:t>
            </a:r>
            <a:endParaRPr lang="fr-FR" sz="3400" dirty="0" smtClean="0"/>
          </a:p>
          <a:p>
            <a:r>
              <a:rPr lang="fr-FR" sz="3400" dirty="0" smtClean="0"/>
              <a:t>Passé ce délai sans manifestation de volonté de sa part, le BAILLEUR sera définitivement déchu de ce droit.</a:t>
            </a:r>
            <a:br>
              <a:rPr lang="fr-FR" sz="3400" dirty="0" smtClean="0"/>
            </a:br>
            <a:endParaRPr lang="fr-FR" sz="3400" dirty="0" smtClean="0"/>
          </a:p>
          <a:p>
            <a:r>
              <a:rPr lang="fr-FR" sz="3400" dirty="0" smtClean="0"/>
              <a:t>En cas d’acceptation, le BAILLEUR disposera d’un délai de deux mois pour régulariser l’acte authentique, lequel sera obligatoirement précédé d’un état des lieux établi à </a:t>
            </a:r>
            <a:r>
              <a:rPr lang="pt-PT" sz="3400" dirty="0" smtClean="0"/>
              <a:t>ses frais.</a:t>
            </a:r>
            <a:br>
              <a:rPr lang="pt-PT" sz="3400" dirty="0" smtClean="0"/>
            </a:br>
            <a:endParaRPr lang="fr-FR" sz="3400" dirty="0" smtClean="0"/>
          </a:p>
          <a:p>
            <a:r>
              <a:rPr lang="fr-FR" sz="3400" dirty="0" smtClean="0"/>
              <a:t>A défaut de régulariser, de son chef, cet acte dans le délai ci-dessus mentionné, le preneur sera libre de </a:t>
            </a:r>
            <a:r>
              <a:rPr lang="fr-FR" sz="3400" dirty="0" err="1" smtClean="0"/>
              <a:t>cé</a:t>
            </a:r>
            <a:r>
              <a:rPr lang="da-DK" sz="3400" dirty="0" smtClean="0"/>
              <a:t>der </a:t>
            </a:r>
            <a:r>
              <a:rPr lang="fr-FR" sz="3400" dirty="0" smtClean="0"/>
              <a:t>à toute autre personne, son droit au présent bail. </a:t>
            </a:r>
          </a:p>
          <a:p>
            <a:endParaRPr lang="fr-FR" dirty="0"/>
          </a:p>
        </p:txBody>
      </p:sp>
      <p:sp>
        <p:nvSpPr>
          <p:cNvPr id="5" name="Espace réservé du numéro de diapositive 4"/>
          <p:cNvSpPr>
            <a:spLocks noGrp="1"/>
          </p:cNvSpPr>
          <p:nvPr>
            <p:ph type="sldNum" sz="quarter" idx="12"/>
          </p:nvPr>
        </p:nvSpPr>
        <p:spPr/>
        <p:txBody>
          <a:bodyPr/>
          <a:lstStyle/>
          <a:p>
            <a:fld id="{39727CC6-B3F7-CB4F-B336-1525195B481F}" type="slidenum">
              <a:rPr lang="fr-FR" smtClean="0"/>
              <a:pPr/>
              <a:t>20</a:t>
            </a:fld>
            <a:endParaRPr lang="fr-FR"/>
          </a:p>
        </p:txBody>
      </p:sp>
    </p:spTree>
    <p:extLst>
      <p:ext uri="{BB962C8B-B14F-4D97-AF65-F5344CB8AC3E}">
        <p14:creationId xmlns:p14="http://schemas.microsoft.com/office/powerpoint/2010/main" val="3687747519"/>
      </p:ext>
    </p:extLst>
  </p:cSld>
  <p:clrMapOvr>
    <a:masterClrMapping/>
  </p:clrMapOvr>
  <p:transition spd="slow">
    <p:cove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t>La formule…</a:t>
            </a:r>
            <a:endParaRPr lang="fr-FR" b="1" dirty="0"/>
          </a:p>
        </p:txBody>
      </p:sp>
      <p:sp>
        <p:nvSpPr>
          <p:cNvPr id="3" name="Espace réservé du contenu 2"/>
          <p:cNvSpPr>
            <a:spLocks noGrp="1"/>
          </p:cNvSpPr>
          <p:nvPr>
            <p:ph idx="1"/>
          </p:nvPr>
        </p:nvSpPr>
        <p:spPr/>
        <p:txBody>
          <a:bodyPr>
            <a:normAutofit fontScale="70000" lnSpcReduction="20000"/>
          </a:bodyPr>
          <a:lstStyle/>
          <a:p>
            <a:r>
              <a:rPr lang="fr-FR" b="1" dirty="0" smtClean="0"/>
              <a:t>Décès de l'un des PRENEURS  </a:t>
            </a:r>
            <a:endParaRPr lang="fr-FR" dirty="0" smtClean="0"/>
          </a:p>
          <a:p>
            <a:r>
              <a:rPr lang="fr-FR" dirty="0" smtClean="0"/>
              <a:t>En cas de décès de l'un des PRENEURS, le bail se poursuit au profit de son conjoint, son partenaire lié par un pacte civil de solidarité, ses ascendants et ses descendants participant à l'exploitation ou y ayant participé effectivement au cours des cinq années antérieures au </a:t>
            </a:r>
            <a:r>
              <a:rPr lang="fr-FR" dirty="0" err="1" smtClean="0"/>
              <a:t>décè</a:t>
            </a:r>
            <a:r>
              <a:rPr lang="es-ES_tradnl" dirty="0" smtClean="0"/>
              <a:t>s </a:t>
            </a:r>
            <a:r>
              <a:rPr lang="es-ES_tradnl" dirty="0" err="1" smtClean="0"/>
              <a:t>conform</a:t>
            </a:r>
            <a:r>
              <a:rPr lang="fr-FR" dirty="0" err="1" smtClean="0"/>
              <a:t>ément</a:t>
            </a:r>
            <a:r>
              <a:rPr lang="fr-FR" dirty="0" smtClean="0"/>
              <a:t> aux dispositions de l'article L. 411-34 du Code rural et de la </a:t>
            </a:r>
            <a:r>
              <a:rPr lang="fr-FR" dirty="0" err="1" smtClean="0"/>
              <a:t>pê</a:t>
            </a:r>
            <a:r>
              <a:rPr lang="it-IT" dirty="0" smtClean="0"/>
              <a:t>che </a:t>
            </a:r>
            <a:r>
              <a:rPr lang="it-IT" dirty="0" err="1" smtClean="0"/>
              <a:t>maritime</a:t>
            </a:r>
            <a:r>
              <a:rPr lang="fr-FR" dirty="0" smtClean="0"/>
              <a:t> ; le BAILLEUR ne peut pas demander la résiliation du bail sauf si le continuateur du bail est en infraction  avec la réglementation sur le contrôle des structures.</a:t>
            </a:r>
          </a:p>
          <a:p>
            <a:pPr marL="0" indent="0">
              <a:buNone/>
            </a:pPr>
            <a:endParaRPr lang="fr-FR" dirty="0" smtClean="0"/>
          </a:p>
          <a:p>
            <a:r>
              <a:rPr lang="fr-FR" dirty="0" smtClean="0"/>
              <a:t>Les parts sociales de la coopérative seront transférées de droit à l’héritier reprenant l’exploitation.</a:t>
            </a:r>
            <a:br>
              <a:rPr lang="fr-FR" dirty="0" smtClean="0"/>
            </a:br>
            <a:endParaRPr lang="fr-FR" dirty="0" smtClean="0"/>
          </a:p>
          <a:p>
            <a:r>
              <a:rPr lang="fr-FR" dirty="0" smtClean="0"/>
              <a:t>En cas d’indivision, le gérant devra être agréé par le conseil d’administration.</a:t>
            </a:r>
          </a:p>
          <a:p>
            <a:pPr marL="0" indent="0">
              <a:buNone/>
            </a:pPr>
            <a:endParaRPr lang="fr-FR" dirty="0" smtClean="0"/>
          </a:p>
          <a:p>
            <a:endParaRPr lang="fr-FR" dirty="0"/>
          </a:p>
        </p:txBody>
      </p:sp>
      <p:sp>
        <p:nvSpPr>
          <p:cNvPr id="5" name="Espace réservé du numéro de diapositive 4"/>
          <p:cNvSpPr>
            <a:spLocks noGrp="1"/>
          </p:cNvSpPr>
          <p:nvPr>
            <p:ph type="sldNum" sz="quarter" idx="12"/>
          </p:nvPr>
        </p:nvSpPr>
        <p:spPr/>
        <p:txBody>
          <a:bodyPr/>
          <a:lstStyle/>
          <a:p>
            <a:fld id="{39727CC6-B3F7-CB4F-B336-1525195B481F}" type="slidenum">
              <a:rPr lang="fr-FR" smtClean="0"/>
              <a:pPr/>
              <a:t>21</a:t>
            </a:fld>
            <a:endParaRPr lang="fr-FR"/>
          </a:p>
        </p:txBody>
      </p:sp>
    </p:spTree>
    <p:extLst>
      <p:ext uri="{BB962C8B-B14F-4D97-AF65-F5344CB8AC3E}">
        <p14:creationId xmlns:p14="http://schemas.microsoft.com/office/powerpoint/2010/main" val="1932915489"/>
      </p:ext>
    </p:extLst>
  </p:cSld>
  <p:clrMapOvr>
    <a:masterClrMapping/>
  </p:clrMapOvr>
  <p:transition spd="slow">
    <p:cove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smtClean="0"/>
              <a:t>Les pièces à fournir et à annexer au contrat</a:t>
            </a:r>
            <a:endParaRPr lang="fr-FR" b="1" dirty="0"/>
          </a:p>
        </p:txBody>
      </p:sp>
      <p:sp>
        <p:nvSpPr>
          <p:cNvPr id="3" name="Espace réservé du contenu 2"/>
          <p:cNvSpPr>
            <a:spLocks noGrp="1"/>
          </p:cNvSpPr>
          <p:nvPr>
            <p:ph idx="1"/>
          </p:nvPr>
        </p:nvSpPr>
        <p:spPr/>
        <p:txBody>
          <a:bodyPr>
            <a:normAutofit fontScale="62500" lnSpcReduction="20000"/>
          </a:bodyPr>
          <a:lstStyle/>
          <a:p>
            <a:pPr marL="0" indent="0">
              <a:buNone/>
            </a:pPr>
            <a:r>
              <a:rPr lang="fr-FR" b="1" u="sng" dirty="0" smtClean="0">
                <a:solidFill>
                  <a:srgbClr val="0000FF"/>
                </a:solidFill>
              </a:rPr>
              <a:t>Liste non limitative :</a:t>
            </a:r>
            <a:br>
              <a:rPr lang="fr-FR" b="1" u="sng" dirty="0" smtClean="0">
                <a:solidFill>
                  <a:srgbClr val="0000FF"/>
                </a:solidFill>
              </a:rPr>
            </a:br>
            <a:endParaRPr lang="fr-FR" b="1" u="sng" dirty="0" smtClean="0">
              <a:solidFill>
                <a:srgbClr val="0000FF"/>
              </a:solidFill>
            </a:endParaRPr>
          </a:p>
          <a:p>
            <a:pPr marL="0" indent="0" algn="ctr">
              <a:buNone/>
            </a:pPr>
            <a:r>
              <a:rPr lang="fr-FR" b="1" dirty="0" smtClean="0">
                <a:solidFill>
                  <a:srgbClr val="0000FF"/>
                </a:solidFill>
              </a:rPr>
              <a:t>1° Concernant la coopérative</a:t>
            </a:r>
            <a:br>
              <a:rPr lang="fr-FR" b="1" dirty="0" smtClean="0">
                <a:solidFill>
                  <a:srgbClr val="0000FF"/>
                </a:solidFill>
              </a:rPr>
            </a:br>
            <a:endParaRPr lang="fr-FR" b="1" dirty="0" smtClean="0">
              <a:solidFill>
                <a:srgbClr val="0000FF"/>
              </a:solidFill>
            </a:endParaRPr>
          </a:p>
          <a:p>
            <a:r>
              <a:rPr lang="fr-FR" dirty="0" smtClean="0">
                <a:solidFill>
                  <a:srgbClr val="0000FF"/>
                </a:solidFill>
              </a:rPr>
              <a:t>Copie des statuts à jour de la coopérative certifiée conforme par le Président,</a:t>
            </a:r>
          </a:p>
          <a:p>
            <a:r>
              <a:rPr lang="fr-FR" dirty="0" smtClean="0">
                <a:solidFill>
                  <a:srgbClr val="0000FF"/>
                </a:solidFill>
              </a:rPr>
              <a:t>Extrait </a:t>
            </a:r>
            <a:r>
              <a:rPr lang="fr-FR" dirty="0" err="1" smtClean="0">
                <a:solidFill>
                  <a:srgbClr val="0000FF"/>
                </a:solidFill>
              </a:rPr>
              <a:t>Kbis</a:t>
            </a:r>
            <a:r>
              <a:rPr lang="fr-FR" dirty="0" smtClean="0">
                <a:solidFill>
                  <a:srgbClr val="0000FF"/>
                </a:solidFill>
              </a:rPr>
              <a:t>,</a:t>
            </a:r>
          </a:p>
          <a:p>
            <a:r>
              <a:rPr lang="fr-FR" dirty="0" smtClean="0">
                <a:solidFill>
                  <a:srgbClr val="0000FF"/>
                </a:solidFill>
              </a:rPr>
              <a:t>Décision avec numéro d’agrément de la coopérative par le Haut Conseil à la Coopération Agricole (HCCA),</a:t>
            </a:r>
          </a:p>
          <a:p>
            <a:r>
              <a:rPr lang="fr-FR" dirty="0" smtClean="0">
                <a:solidFill>
                  <a:srgbClr val="0000FF"/>
                </a:solidFill>
              </a:rPr>
              <a:t>Délibération du Conseil d’administration ayant nommé le Président,</a:t>
            </a:r>
          </a:p>
          <a:p>
            <a:r>
              <a:rPr lang="fr-FR" dirty="0" smtClean="0">
                <a:solidFill>
                  <a:srgbClr val="0000FF"/>
                </a:solidFill>
              </a:rPr>
              <a:t>Délibération de l’AGO autorisant le bail et donnant les pouvoirs au Président à l’effet de signer le contrat,*</a:t>
            </a:r>
          </a:p>
          <a:p>
            <a:r>
              <a:rPr lang="fr-FR" dirty="0" smtClean="0">
                <a:solidFill>
                  <a:srgbClr val="0000FF"/>
                </a:solidFill>
              </a:rPr>
              <a:t>Attestation délivrée par le Président devant contenir les indications répondant aux recommandations du HCCA**</a:t>
            </a:r>
          </a:p>
          <a:p>
            <a:pPr>
              <a:buNone/>
            </a:pPr>
            <a:r>
              <a:rPr lang="fr-FR" dirty="0" smtClean="0">
                <a:solidFill>
                  <a:srgbClr val="0000FF"/>
                </a:solidFill>
              </a:rPr>
              <a:t>  </a:t>
            </a:r>
            <a:endParaRPr lang="fr-FR" dirty="0">
              <a:solidFill>
                <a:srgbClr val="0000FF"/>
              </a:solidFill>
            </a:endParaRPr>
          </a:p>
        </p:txBody>
      </p:sp>
      <p:sp>
        <p:nvSpPr>
          <p:cNvPr id="5" name="Espace réservé du numéro de diapositive 4"/>
          <p:cNvSpPr>
            <a:spLocks noGrp="1"/>
          </p:cNvSpPr>
          <p:nvPr>
            <p:ph type="sldNum" sz="quarter" idx="12"/>
          </p:nvPr>
        </p:nvSpPr>
        <p:spPr/>
        <p:txBody>
          <a:bodyPr/>
          <a:lstStyle/>
          <a:p>
            <a:fld id="{39727CC6-B3F7-CB4F-B336-1525195B481F}" type="slidenum">
              <a:rPr lang="fr-FR" smtClean="0"/>
              <a:pPr/>
              <a:t>22</a:t>
            </a:fld>
            <a:endParaRPr lang="fr-FR"/>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t>Les pièces …</a:t>
            </a:r>
            <a:endParaRPr lang="fr-FR" b="1" dirty="0"/>
          </a:p>
        </p:txBody>
      </p:sp>
      <p:sp>
        <p:nvSpPr>
          <p:cNvPr id="3" name="Espace réservé du contenu 2"/>
          <p:cNvSpPr>
            <a:spLocks noGrp="1"/>
          </p:cNvSpPr>
          <p:nvPr>
            <p:ph idx="1"/>
          </p:nvPr>
        </p:nvSpPr>
        <p:spPr/>
        <p:txBody>
          <a:bodyPr>
            <a:normAutofit/>
          </a:bodyPr>
          <a:lstStyle/>
          <a:p>
            <a:pPr marL="0" indent="0" algn="ctr">
              <a:buNone/>
            </a:pPr>
            <a:r>
              <a:rPr lang="fr-FR" sz="2200" b="1" dirty="0" smtClean="0">
                <a:solidFill>
                  <a:srgbClr val="0000FF"/>
                </a:solidFill>
              </a:rPr>
              <a:t>2° </a:t>
            </a:r>
            <a:r>
              <a:rPr lang="fr-FR" sz="2200" b="1" dirty="0">
                <a:solidFill>
                  <a:srgbClr val="0000FF"/>
                </a:solidFill>
              </a:rPr>
              <a:t>Concernant </a:t>
            </a:r>
            <a:r>
              <a:rPr lang="fr-FR" sz="2200" b="1" dirty="0" smtClean="0">
                <a:solidFill>
                  <a:srgbClr val="0000FF"/>
                </a:solidFill>
              </a:rPr>
              <a:t>l’exploitation</a:t>
            </a:r>
            <a:br>
              <a:rPr lang="fr-FR" sz="2200" b="1" dirty="0" smtClean="0">
                <a:solidFill>
                  <a:srgbClr val="0000FF"/>
                </a:solidFill>
              </a:rPr>
            </a:br>
            <a:endParaRPr lang="fr-FR" sz="2200" b="1" dirty="0">
              <a:solidFill>
                <a:srgbClr val="0000FF"/>
              </a:solidFill>
            </a:endParaRPr>
          </a:p>
          <a:p>
            <a:pPr>
              <a:buFontTx/>
              <a:buChar char="-"/>
            </a:pPr>
            <a:r>
              <a:rPr lang="fr-FR" sz="2200" dirty="0" smtClean="0">
                <a:solidFill>
                  <a:srgbClr val="0000FF"/>
                </a:solidFill>
              </a:rPr>
              <a:t>Attestation de l’INSTITUT NATIONAL DE L’ORIGINE ET DE LA QUALITE certifiant le zonage d’appellation,</a:t>
            </a:r>
          </a:p>
          <a:p>
            <a:pPr>
              <a:buFontTx/>
              <a:buChar char="-"/>
            </a:pPr>
            <a:r>
              <a:rPr lang="fr-FR" sz="2200" dirty="0" smtClean="0">
                <a:solidFill>
                  <a:srgbClr val="0000FF"/>
                </a:solidFill>
              </a:rPr>
              <a:t>Cadastre Viticole Informatisé,</a:t>
            </a:r>
          </a:p>
          <a:p>
            <a:pPr>
              <a:buFontTx/>
              <a:buChar char="-"/>
            </a:pPr>
            <a:r>
              <a:rPr lang="fr-FR" sz="2200" dirty="0" smtClean="0">
                <a:solidFill>
                  <a:srgbClr val="0000FF"/>
                </a:solidFill>
              </a:rPr>
              <a:t>Etat des lieux dressé par un expert foncier avec détermination de la valeur locative,***</a:t>
            </a:r>
          </a:p>
          <a:p>
            <a:pPr>
              <a:buFontTx/>
              <a:buChar char="-"/>
            </a:pPr>
            <a:r>
              <a:rPr lang="fr-FR" sz="2200" dirty="0" smtClean="0">
                <a:solidFill>
                  <a:srgbClr val="0000FF"/>
                </a:solidFill>
              </a:rPr>
              <a:t>Etat des risques,</a:t>
            </a:r>
          </a:p>
          <a:p>
            <a:pPr>
              <a:buFontTx/>
              <a:buChar char="-"/>
            </a:pPr>
            <a:r>
              <a:rPr lang="fr-FR" sz="2200" dirty="0" smtClean="0">
                <a:solidFill>
                  <a:srgbClr val="0000FF"/>
                </a:solidFill>
              </a:rPr>
              <a:t>Etc…</a:t>
            </a:r>
            <a:endParaRPr lang="fr-FR" sz="2200" dirty="0">
              <a:solidFill>
                <a:srgbClr val="0000FF"/>
              </a:solidFill>
            </a:endParaRPr>
          </a:p>
        </p:txBody>
      </p:sp>
      <p:sp>
        <p:nvSpPr>
          <p:cNvPr id="5" name="Espace réservé du numéro de diapositive 4"/>
          <p:cNvSpPr>
            <a:spLocks noGrp="1"/>
          </p:cNvSpPr>
          <p:nvPr>
            <p:ph type="sldNum" sz="quarter" idx="12"/>
          </p:nvPr>
        </p:nvSpPr>
        <p:spPr/>
        <p:txBody>
          <a:bodyPr/>
          <a:lstStyle/>
          <a:p>
            <a:fld id="{39727CC6-B3F7-CB4F-B336-1525195B481F}" type="slidenum">
              <a:rPr lang="fr-FR" smtClean="0"/>
              <a:pPr/>
              <a:t>23</a:t>
            </a:fld>
            <a:endParaRPr lang="fr-FR"/>
          </a:p>
        </p:txBody>
      </p:sp>
    </p:spTree>
  </p:cSld>
  <p:clrMapOvr>
    <a:masterClrMapping/>
  </p:clrMapOvr>
  <p:transition spd="slow">
    <p:cove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remerciements</a:t>
            </a:r>
            <a:endParaRPr lang="fr-FR" dirty="0"/>
          </a:p>
        </p:txBody>
      </p:sp>
      <p:sp>
        <p:nvSpPr>
          <p:cNvPr id="3" name="Espace réservé du contenu 2"/>
          <p:cNvSpPr>
            <a:spLocks noGrp="1"/>
          </p:cNvSpPr>
          <p:nvPr>
            <p:ph idx="1"/>
          </p:nvPr>
        </p:nvSpPr>
        <p:spPr/>
        <p:txBody>
          <a:bodyPr>
            <a:normAutofit fontScale="92500" lnSpcReduction="10000"/>
          </a:bodyPr>
          <a:lstStyle/>
          <a:p>
            <a:pPr algn="just"/>
            <a:r>
              <a:rPr lang="fr-FR" dirty="0" smtClean="0"/>
              <a:t>Ce </a:t>
            </a:r>
            <a:r>
              <a:rPr lang="fr-FR" dirty="0" err="1" smtClean="0"/>
              <a:t>power-point</a:t>
            </a:r>
            <a:r>
              <a:rPr lang="fr-FR" dirty="0" smtClean="0"/>
              <a:t> est le résultat d’un travail d’équipe autour des membres de l’INERE avec l’Institut d’Etudes Juridiques du CSN (IEJ) représenté par Françoise PEYTHIEUX et Maxime JULIENNE,</a:t>
            </a:r>
          </a:p>
          <a:p>
            <a:pPr algn="just"/>
            <a:r>
              <a:rPr lang="fr-FR" dirty="0" smtClean="0"/>
              <a:t>Et les universitaires Hubert BOSSE PLATIERE et Denis ROCHARD , lui-même membre de l’INERE,</a:t>
            </a:r>
          </a:p>
          <a:p>
            <a:pPr algn="just"/>
            <a:r>
              <a:rPr lang="fr-FR" dirty="0" smtClean="0"/>
              <a:t>Avec la participation des membres de la commission foncier de la CCVF.</a:t>
            </a:r>
          </a:p>
          <a:p>
            <a:pPr algn="just"/>
            <a:r>
              <a:rPr lang="fr-FR" dirty="0" smtClean="0"/>
              <a:t>Nous leur adressons nos remerciements. </a:t>
            </a:r>
            <a:endParaRPr lang="fr-FR" dirty="0"/>
          </a:p>
          <a:p>
            <a:endParaRPr lang="fr-FR" dirty="0"/>
          </a:p>
        </p:txBody>
      </p:sp>
      <p:sp>
        <p:nvSpPr>
          <p:cNvPr id="5" name="Espace réservé du numéro de diapositive 4"/>
          <p:cNvSpPr>
            <a:spLocks noGrp="1"/>
          </p:cNvSpPr>
          <p:nvPr>
            <p:ph type="sldNum" sz="quarter" idx="12"/>
          </p:nvPr>
        </p:nvSpPr>
        <p:spPr/>
        <p:txBody>
          <a:bodyPr/>
          <a:lstStyle/>
          <a:p>
            <a:fld id="{39727CC6-B3F7-CB4F-B336-1525195B481F}" type="slidenum">
              <a:rPr lang="fr-FR" smtClean="0"/>
              <a:pPr/>
              <a:t>24</a:t>
            </a:fld>
            <a:endParaRPr lang="fr-FR"/>
          </a:p>
        </p:txBody>
      </p:sp>
    </p:spTree>
    <p:extLst>
      <p:ext uri="{BB962C8B-B14F-4D97-AF65-F5344CB8AC3E}">
        <p14:creationId xmlns:p14="http://schemas.microsoft.com/office/powerpoint/2010/main" val="3305746146"/>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Débit">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508</TotalTime>
  <Words>1535</Words>
  <Application>Microsoft Office PowerPoint</Application>
  <PresentationFormat>Affichage à l'écran (4:3)</PresentationFormat>
  <Paragraphs>215</Paragraphs>
  <Slides>24</Slides>
  <Notes>6</Notes>
  <HiddenSlides>0</HiddenSlides>
  <MMClips>0</MMClips>
  <ScaleCrop>false</ScaleCrop>
  <HeadingPairs>
    <vt:vector size="4" baseType="variant">
      <vt:variant>
        <vt:lpstr>Thème</vt:lpstr>
      </vt:variant>
      <vt:variant>
        <vt:i4>1</vt:i4>
      </vt:variant>
      <vt:variant>
        <vt:lpstr>Titres des diapositives</vt:lpstr>
      </vt:variant>
      <vt:variant>
        <vt:i4>24</vt:i4>
      </vt:variant>
    </vt:vector>
  </HeadingPairs>
  <TitlesOfParts>
    <vt:vector size="25" baseType="lpstr">
      <vt:lpstr>Thème Office</vt:lpstr>
      <vt:lpstr>OPERATION DE PORTAGE PAR UNE COOPERATIVE VINICOLE</vt:lpstr>
      <vt:lpstr>Le cadre juridique du bail cessible</vt:lpstr>
      <vt:lpstr>LE BAILLEUR</vt:lpstr>
      <vt:lpstr>L’objet</vt:lpstr>
      <vt:lpstr>LE PRENEUR</vt:lpstr>
      <vt:lpstr>LE CONTRAT ET L’ENGAGEMENT DE L’EXPLOITANT</vt:lpstr>
      <vt:lpstr>L’outil</vt:lpstr>
      <vt:lpstr>« Prime de fidélité »</vt:lpstr>
      <vt:lpstr>Prime de fidélité</vt:lpstr>
      <vt:lpstr>Pacte de préférence</vt:lpstr>
      <vt:lpstr>LE ROLE DU NOTAIRE DANS LA PRATIQUE</vt:lpstr>
      <vt:lpstr>Information</vt:lpstr>
      <vt:lpstr>La préparation du contrat</vt:lpstr>
      <vt:lpstr>La rédaction du contrat</vt:lpstr>
      <vt:lpstr>La formule du bail</vt:lpstr>
      <vt:lpstr>La formule …</vt:lpstr>
      <vt:lpstr>La formule…</vt:lpstr>
      <vt:lpstr>La formule…</vt:lpstr>
      <vt:lpstr>La formule…</vt:lpstr>
      <vt:lpstr>La formule…</vt:lpstr>
      <vt:lpstr>La formule…</vt:lpstr>
      <vt:lpstr>Les pièces à fournir et à annexer au contrat</vt:lpstr>
      <vt:lpstr>Les pièces …</vt:lpstr>
      <vt:lpstr>remerciements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OPERATION DE PORTAGE PAR UNE COOPERATIVE VINICOLE</dc:title>
  <dc:creator>Jean-pierre HAUBRE</dc:creator>
  <cp:lastModifiedBy>POSTE10</cp:lastModifiedBy>
  <cp:revision>47</cp:revision>
  <cp:lastPrinted>2016-06-13T17:05:01Z</cp:lastPrinted>
  <dcterms:created xsi:type="dcterms:W3CDTF">2016-05-22T16:12:14Z</dcterms:created>
  <dcterms:modified xsi:type="dcterms:W3CDTF">2016-09-13T10:02:48Z</dcterms:modified>
</cp:coreProperties>
</file>