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6" r:id="rId2"/>
    <p:sldId id="268" r:id="rId3"/>
    <p:sldId id="257" r:id="rId4"/>
    <p:sldId id="258" r:id="rId5"/>
    <p:sldId id="260" r:id="rId6"/>
    <p:sldId id="261" r:id="rId7"/>
    <p:sldId id="266" r:id="rId8"/>
    <p:sldId id="262" r:id="rId9"/>
    <p:sldId id="263" r:id="rId10"/>
    <p:sldId id="264" r:id="rId11"/>
    <p:sldId id="265" r:id="rId12"/>
    <p:sldId id="267" r:id="rId13"/>
  </p:sldIdLst>
  <p:sldSz cx="9144000" cy="6858000" type="screen4x3"/>
  <p:notesSz cx="6794500" cy="99314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2790"/>
    <a:srgbClr val="F79646"/>
    <a:srgbClr val="DE64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8D230F3-CF80-4859-8CE7-A43EE81993B5}" styleName="Style léger 1 - Accentuation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7" d="100"/>
          <a:sy n="87" d="100"/>
        </p:scale>
        <p:origin x="-2304" y="-594"/>
      </p:cViewPr>
      <p:guideLst>
        <p:guide orient="horz" pos="2160"/>
        <p:guide pos="2880"/>
      </p:guideLst>
    </p:cSldViewPr>
  </p:slideViewPr>
  <p:notesTextViewPr>
    <p:cViewPr>
      <p:scale>
        <a:sx n="1" d="1"/>
        <a:sy n="1" d="1"/>
      </p:scale>
      <p:origin x="0" y="0"/>
    </p:cViewPr>
  </p:notesTextViewPr>
  <p:notesViewPr>
    <p:cSldViewPr>
      <p:cViewPr varScale="1">
        <p:scale>
          <a:sx n="53" d="100"/>
          <a:sy n="53" d="100"/>
        </p:scale>
        <p:origin x="-2868" y="-90"/>
      </p:cViewPr>
      <p:guideLst>
        <p:guide orient="horz" pos="3128"/>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4283" cy="49657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48645" y="0"/>
            <a:ext cx="2944283" cy="496570"/>
          </a:xfrm>
          <a:prstGeom prst="rect">
            <a:avLst/>
          </a:prstGeom>
        </p:spPr>
        <p:txBody>
          <a:bodyPr vert="horz" lIns="91440" tIns="45720" rIns="91440" bIns="45720" rtlCol="0"/>
          <a:lstStyle>
            <a:lvl1pPr algn="r">
              <a:defRPr sz="1200"/>
            </a:lvl1pPr>
          </a:lstStyle>
          <a:p>
            <a:fld id="{AA456EBB-6121-4EDA-BD18-7DF66FEFCB50}" type="datetimeFigureOut">
              <a:rPr lang="fr-FR" smtClean="0"/>
              <a:t>15/01/2014</a:t>
            </a:fld>
            <a:endParaRPr lang="fr-FR"/>
          </a:p>
        </p:txBody>
      </p:sp>
      <p:sp>
        <p:nvSpPr>
          <p:cNvPr id="4" name="Espace réservé du pied de page 3"/>
          <p:cNvSpPr>
            <a:spLocks noGrp="1"/>
          </p:cNvSpPr>
          <p:nvPr>
            <p:ph type="ftr" sz="quarter" idx="2"/>
          </p:nvPr>
        </p:nvSpPr>
        <p:spPr>
          <a:xfrm>
            <a:off x="0" y="9433106"/>
            <a:ext cx="2944283" cy="496570"/>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48645" y="9433106"/>
            <a:ext cx="2944283" cy="496570"/>
          </a:xfrm>
          <a:prstGeom prst="rect">
            <a:avLst/>
          </a:prstGeom>
        </p:spPr>
        <p:txBody>
          <a:bodyPr vert="horz" lIns="91440" tIns="45720" rIns="91440" bIns="45720" rtlCol="0" anchor="b"/>
          <a:lstStyle>
            <a:lvl1pPr algn="r">
              <a:defRPr sz="1200"/>
            </a:lvl1pPr>
          </a:lstStyle>
          <a:p>
            <a:fld id="{6D40546E-5C62-4B56-A50D-E948F6FAB5DB}" type="slidenum">
              <a:rPr lang="fr-FR" smtClean="0"/>
              <a:t>‹N°›</a:t>
            </a:fld>
            <a:endParaRPr lang="fr-FR"/>
          </a:p>
        </p:txBody>
      </p:sp>
    </p:spTree>
    <p:extLst>
      <p:ext uri="{BB962C8B-B14F-4D97-AF65-F5344CB8AC3E}">
        <p14:creationId xmlns:p14="http://schemas.microsoft.com/office/powerpoint/2010/main" val="1442642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4283" cy="49657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48645" y="0"/>
            <a:ext cx="2944283" cy="496570"/>
          </a:xfrm>
          <a:prstGeom prst="rect">
            <a:avLst/>
          </a:prstGeom>
        </p:spPr>
        <p:txBody>
          <a:bodyPr vert="horz" lIns="91440" tIns="45720" rIns="91440" bIns="45720" rtlCol="0"/>
          <a:lstStyle>
            <a:lvl1pPr algn="r">
              <a:defRPr sz="1200"/>
            </a:lvl1pPr>
          </a:lstStyle>
          <a:p>
            <a:fld id="{0DA5EB14-5517-4EC2-9A86-EB13F88A4048}" type="datetimeFigureOut">
              <a:rPr lang="fr-FR" smtClean="0"/>
              <a:t>15/01/2014</a:t>
            </a:fld>
            <a:endParaRPr lang="fr-FR"/>
          </a:p>
        </p:txBody>
      </p:sp>
      <p:sp>
        <p:nvSpPr>
          <p:cNvPr id="4" name="Espace réservé de l'image des diapositives 3"/>
          <p:cNvSpPr>
            <a:spLocks noGrp="1" noRot="1" noChangeAspect="1"/>
          </p:cNvSpPr>
          <p:nvPr>
            <p:ph type="sldImg" idx="2"/>
          </p:nvPr>
        </p:nvSpPr>
        <p:spPr>
          <a:xfrm>
            <a:off x="914400" y="744538"/>
            <a:ext cx="4965700" cy="3724275"/>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79450" y="4717415"/>
            <a:ext cx="5435600" cy="446913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9433106"/>
            <a:ext cx="2944283" cy="49657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48645" y="9433106"/>
            <a:ext cx="2944283" cy="496570"/>
          </a:xfrm>
          <a:prstGeom prst="rect">
            <a:avLst/>
          </a:prstGeom>
        </p:spPr>
        <p:txBody>
          <a:bodyPr vert="horz" lIns="91440" tIns="45720" rIns="91440" bIns="45720" rtlCol="0" anchor="b"/>
          <a:lstStyle>
            <a:lvl1pPr algn="r">
              <a:defRPr sz="1200"/>
            </a:lvl1pPr>
          </a:lstStyle>
          <a:p>
            <a:fld id="{94EDA7CA-D949-40F6-8DFD-3DC83E1C254F}" type="slidenum">
              <a:rPr lang="fr-FR" smtClean="0"/>
              <a:t>‹N°›</a:t>
            </a:fld>
            <a:endParaRPr lang="fr-FR"/>
          </a:p>
        </p:txBody>
      </p:sp>
    </p:spTree>
    <p:extLst>
      <p:ext uri="{BB962C8B-B14F-4D97-AF65-F5344CB8AC3E}">
        <p14:creationId xmlns:p14="http://schemas.microsoft.com/office/powerpoint/2010/main" val="1822220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a:xfrm>
            <a:off x="467544" y="6381328"/>
            <a:ext cx="2133600" cy="365125"/>
          </a:xfrm>
        </p:spPr>
        <p:txBody>
          <a:bodyPr/>
          <a:lstStyle/>
          <a:p>
            <a:r>
              <a:rPr lang="fr-FR" smtClean="0"/>
              <a:t>01/08/2012</a:t>
            </a:r>
            <a:endParaRPr lang="fr-FR" dirty="0"/>
          </a:p>
        </p:txBody>
      </p:sp>
      <p:sp>
        <p:nvSpPr>
          <p:cNvPr id="5" name="Espace réservé du pied de page 4"/>
          <p:cNvSpPr>
            <a:spLocks noGrp="1"/>
          </p:cNvSpPr>
          <p:nvPr>
            <p:ph type="ftr" sz="quarter" idx="11"/>
          </p:nvPr>
        </p:nvSpPr>
        <p:spPr/>
        <p:txBody>
          <a:bodyPr/>
          <a:lstStyle/>
          <a:p>
            <a:r>
              <a:rPr lang="fr-FR" smtClean="0"/>
              <a:t>Bureau CCVF du 01/08/2012</a:t>
            </a:r>
            <a:endParaRPr lang="fr-FR"/>
          </a:p>
        </p:txBody>
      </p:sp>
      <p:sp>
        <p:nvSpPr>
          <p:cNvPr id="6" name="Espace réservé du numéro de diapositive 5"/>
          <p:cNvSpPr>
            <a:spLocks noGrp="1"/>
          </p:cNvSpPr>
          <p:nvPr>
            <p:ph type="sldNum" sz="quarter" idx="12"/>
          </p:nvPr>
        </p:nvSpPr>
        <p:spPr/>
        <p:txBody>
          <a:bodyPr/>
          <a:lstStyle/>
          <a:p>
            <a:fld id="{DABE787A-35D9-422C-9E78-8542E84253D7}" type="slidenum">
              <a:rPr lang="fr-FR" smtClean="0"/>
              <a:t>‹N°›</a:t>
            </a:fld>
            <a:endParaRPr lang="fr-FR" dirty="0"/>
          </a:p>
        </p:txBody>
      </p:sp>
      <p:sp>
        <p:nvSpPr>
          <p:cNvPr id="7" name="Titre 6"/>
          <p:cNvSpPr>
            <a:spLocks noGrp="1"/>
          </p:cNvSpPr>
          <p:nvPr>
            <p:ph type="title"/>
          </p:nvPr>
        </p:nvSpPr>
        <p:spPr>
          <a:xfrm>
            <a:off x="457200" y="274638"/>
            <a:ext cx="8229600" cy="850106"/>
          </a:xfrm>
        </p:spPr>
        <p:txBody>
          <a:bodyPr/>
          <a:lstStyle/>
          <a:p>
            <a:r>
              <a:rPr lang="fr-FR" dirty="0" smtClean="0"/>
              <a:t>Modifiez le style du titre</a:t>
            </a:r>
            <a:endParaRPr lang="fr-FR" dirty="0"/>
          </a:p>
        </p:txBody>
      </p:sp>
    </p:spTree>
    <p:extLst>
      <p:ext uri="{BB962C8B-B14F-4D97-AF65-F5344CB8AC3E}">
        <p14:creationId xmlns:p14="http://schemas.microsoft.com/office/powerpoint/2010/main" val="54274828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sposition personnalisé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r>
              <a:rPr lang="fr-FR" smtClean="0"/>
              <a:t>01/08/2012</a:t>
            </a:r>
            <a:endParaRPr lang="fr-FR"/>
          </a:p>
        </p:txBody>
      </p:sp>
      <p:sp>
        <p:nvSpPr>
          <p:cNvPr id="4" name="Espace réservé du pied de page 3"/>
          <p:cNvSpPr>
            <a:spLocks noGrp="1"/>
          </p:cNvSpPr>
          <p:nvPr>
            <p:ph type="ftr" sz="quarter" idx="11"/>
          </p:nvPr>
        </p:nvSpPr>
        <p:spPr/>
        <p:txBody>
          <a:bodyPr/>
          <a:lstStyle/>
          <a:p>
            <a:r>
              <a:rPr lang="fr-FR" smtClean="0"/>
              <a:t>Bureau CCVF du 01/08/2012</a:t>
            </a:r>
            <a:endParaRPr lang="fr-FR"/>
          </a:p>
        </p:txBody>
      </p:sp>
      <p:sp>
        <p:nvSpPr>
          <p:cNvPr id="5" name="Espace réservé du numéro de diapositive 4"/>
          <p:cNvSpPr>
            <a:spLocks noGrp="1"/>
          </p:cNvSpPr>
          <p:nvPr>
            <p:ph type="sldNum" sz="quarter" idx="12"/>
          </p:nvPr>
        </p:nvSpPr>
        <p:spPr/>
        <p:txBody>
          <a:bodyPr/>
          <a:lstStyle/>
          <a:p>
            <a:fld id="{DABE787A-35D9-422C-9E78-8542E84253D7}" type="slidenum">
              <a:rPr lang="fr-FR" smtClean="0"/>
              <a:t>‹N°›</a:t>
            </a:fld>
            <a:endParaRPr lang="fr-FR"/>
          </a:p>
        </p:txBody>
      </p:sp>
    </p:spTree>
    <p:extLst>
      <p:ext uri="{BB962C8B-B14F-4D97-AF65-F5344CB8AC3E}">
        <p14:creationId xmlns:p14="http://schemas.microsoft.com/office/powerpoint/2010/main" val="1266417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r>
              <a:rPr lang="fr-FR" smtClean="0"/>
              <a:t>01/08/2012</a:t>
            </a:r>
            <a:endParaRPr lang="fr-FR"/>
          </a:p>
        </p:txBody>
      </p:sp>
      <p:sp>
        <p:nvSpPr>
          <p:cNvPr id="5" name="Espace réservé du pied de page 4"/>
          <p:cNvSpPr>
            <a:spLocks noGrp="1"/>
          </p:cNvSpPr>
          <p:nvPr>
            <p:ph type="ftr" sz="quarter" idx="11"/>
          </p:nvPr>
        </p:nvSpPr>
        <p:spPr/>
        <p:txBody>
          <a:bodyPr/>
          <a:lstStyle/>
          <a:p>
            <a:r>
              <a:rPr lang="fr-FR" smtClean="0"/>
              <a:t>Bureau CCVF du 01/08/2012</a:t>
            </a:r>
            <a:endParaRPr lang="fr-FR"/>
          </a:p>
        </p:txBody>
      </p:sp>
      <p:sp>
        <p:nvSpPr>
          <p:cNvPr id="6" name="Espace réservé du numéro de diapositive 5"/>
          <p:cNvSpPr>
            <a:spLocks noGrp="1"/>
          </p:cNvSpPr>
          <p:nvPr>
            <p:ph type="sldNum" sz="quarter" idx="12"/>
          </p:nvPr>
        </p:nvSpPr>
        <p:spPr/>
        <p:txBody>
          <a:bodyPr/>
          <a:lstStyle/>
          <a:p>
            <a:fld id="{DABE787A-35D9-422C-9E78-8542E84253D7}" type="slidenum">
              <a:rPr lang="fr-FR" smtClean="0"/>
              <a:t>‹N°›</a:t>
            </a:fld>
            <a:endParaRPr lang="fr-FR"/>
          </a:p>
        </p:txBody>
      </p:sp>
    </p:spTree>
    <p:extLst>
      <p:ext uri="{BB962C8B-B14F-4D97-AF65-F5344CB8AC3E}">
        <p14:creationId xmlns:p14="http://schemas.microsoft.com/office/powerpoint/2010/main" val="1409625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r>
              <a:rPr lang="fr-FR" smtClean="0"/>
              <a:t>01/08/2012</a:t>
            </a:r>
            <a:endParaRPr lang="fr-FR"/>
          </a:p>
        </p:txBody>
      </p:sp>
      <p:sp>
        <p:nvSpPr>
          <p:cNvPr id="5" name="Espace réservé du pied de page 4"/>
          <p:cNvSpPr>
            <a:spLocks noGrp="1"/>
          </p:cNvSpPr>
          <p:nvPr>
            <p:ph type="ftr" sz="quarter" idx="11"/>
          </p:nvPr>
        </p:nvSpPr>
        <p:spPr/>
        <p:txBody>
          <a:bodyPr/>
          <a:lstStyle/>
          <a:p>
            <a:r>
              <a:rPr lang="fr-FR" smtClean="0"/>
              <a:t>Bureau CCVF du 01/08/2012</a:t>
            </a:r>
            <a:endParaRPr lang="fr-FR"/>
          </a:p>
        </p:txBody>
      </p:sp>
      <p:sp>
        <p:nvSpPr>
          <p:cNvPr id="6" name="Espace réservé du numéro de diapositive 5"/>
          <p:cNvSpPr>
            <a:spLocks noGrp="1"/>
          </p:cNvSpPr>
          <p:nvPr>
            <p:ph type="sldNum" sz="quarter" idx="12"/>
          </p:nvPr>
        </p:nvSpPr>
        <p:spPr/>
        <p:txBody>
          <a:bodyPr/>
          <a:lstStyle/>
          <a:p>
            <a:fld id="{DABE787A-35D9-422C-9E78-8542E84253D7}" type="slidenum">
              <a:rPr lang="fr-FR" smtClean="0"/>
              <a:t>‹N°›</a:t>
            </a:fld>
            <a:endParaRPr lang="fr-FR"/>
          </a:p>
        </p:txBody>
      </p:sp>
    </p:spTree>
    <p:extLst>
      <p:ext uri="{BB962C8B-B14F-4D97-AF65-F5344CB8AC3E}">
        <p14:creationId xmlns:p14="http://schemas.microsoft.com/office/powerpoint/2010/main" val="3998683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r>
              <a:rPr lang="fr-FR" smtClean="0"/>
              <a:t>01/08/2012</a:t>
            </a:r>
            <a:endParaRPr lang="fr-FR"/>
          </a:p>
        </p:txBody>
      </p:sp>
      <p:sp>
        <p:nvSpPr>
          <p:cNvPr id="6" name="Espace réservé du pied de page 5"/>
          <p:cNvSpPr>
            <a:spLocks noGrp="1"/>
          </p:cNvSpPr>
          <p:nvPr>
            <p:ph type="ftr" sz="quarter" idx="11"/>
          </p:nvPr>
        </p:nvSpPr>
        <p:spPr/>
        <p:txBody>
          <a:bodyPr/>
          <a:lstStyle/>
          <a:p>
            <a:r>
              <a:rPr lang="fr-FR" smtClean="0"/>
              <a:t>Bureau CCVF du 01/08/2012</a:t>
            </a:r>
            <a:endParaRPr lang="fr-FR"/>
          </a:p>
        </p:txBody>
      </p:sp>
      <p:sp>
        <p:nvSpPr>
          <p:cNvPr id="7" name="Espace réservé du numéro de diapositive 6"/>
          <p:cNvSpPr>
            <a:spLocks noGrp="1"/>
          </p:cNvSpPr>
          <p:nvPr>
            <p:ph type="sldNum" sz="quarter" idx="12"/>
          </p:nvPr>
        </p:nvSpPr>
        <p:spPr/>
        <p:txBody>
          <a:bodyPr/>
          <a:lstStyle/>
          <a:p>
            <a:fld id="{DABE787A-35D9-422C-9E78-8542E84253D7}" type="slidenum">
              <a:rPr lang="fr-FR" smtClean="0"/>
              <a:t>‹N°›</a:t>
            </a:fld>
            <a:endParaRPr lang="fr-FR"/>
          </a:p>
        </p:txBody>
      </p:sp>
    </p:spTree>
    <p:extLst>
      <p:ext uri="{BB962C8B-B14F-4D97-AF65-F5344CB8AC3E}">
        <p14:creationId xmlns:p14="http://schemas.microsoft.com/office/powerpoint/2010/main" val="2178501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r>
              <a:rPr lang="fr-FR" smtClean="0"/>
              <a:t>01/08/2012</a:t>
            </a:r>
            <a:endParaRPr lang="fr-FR"/>
          </a:p>
        </p:txBody>
      </p:sp>
      <p:sp>
        <p:nvSpPr>
          <p:cNvPr id="8" name="Espace réservé du pied de page 7"/>
          <p:cNvSpPr>
            <a:spLocks noGrp="1"/>
          </p:cNvSpPr>
          <p:nvPr>
            <p:ph type="ftr" sz="quarter" idx="11"/>
          </p:nvPr>
        </p:nvSpPr>
        <p:spPr/>
        <p:txBody>
          <a:bodyPr/>
          <a:lstStyle/>
          <a:p>
            <a:r>
              <a:rPr lang="fr-FR" smtClean="0"/>
              <a:t>Bureau CCVF du 01/08/2012</a:t>
            </a:r>
            <a:endParaRPr lang="fr-FR"/>
          </a:p>
        </p:txBody>
      </p:sp>
      <p:sp>
        <p:nvSpPr>
          <p:cNvPr id="9" name="Espace réservé du numéro de diapositive 8"/>
          <p:cNvSpPr>
            <a:spLocks noGrp="1"/>
          </p:cNvSpPr>
          <p:nvPr>
            <p:ph type="sldNum" sz="quarter" idx="12"/>
          </p:nvPr>
        </p:nvSpPr>
        <p:spPr/>
        <p:txBody>
          <a:bodyPr/>
          <a:lstStyle/>
          <a:p>
            <a:fld id="{DABE787A-35D9-422C-9E78-8542E84253D7}" type="slidenum">
              <a:rPr lang="fr-FR" smtClean="0"/>
              <a:t>‹N°›</a:t>
            </a:fld>
            <a:endParaRPr lang="fr-FR"/>
          </a:p>
        </p:txBody>
      </p:sp>
    </p:spTree>
    <p:extLst>
      <p:ext uri="{BB962C8B-B14F-4D97-AF65-F5344CB8AC3E}">
        <p14:creationId xmlns:p14="http://schemas.microsoft.com/office/powerpoint/2010/main" val="4062680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r>
              <a:rPr lang="fr-FR" smtClean="0"/>
              <a:t>01/08/2012</a:t>
            </a:r>
            <a:endParaRPr lang="fr-FR"/>
          </a:p>
        </p:txBody>
      </p:sp>
      <p:sp>
        <p:nvSpPr>
          <p:cNvPr id="4" name="Espace réservé du pied de page 3"/>
          <p:cNvSpPr>
            <a:spLocks noGrp="1"/>
          </p:cNvSpPr>
          <p:nvPr>
            <p:ph type="ftr" sz="quarter" idx="11"/>
          </p:nvPr>
        </p:nvSpPr>
        <p:spPr/>
        <p:txBody>
          <a:bodyPr/>
          <a:lstStyle/>
          <a:p>
            <a:r>
              <a:rPr lang="fr-FR" smtClean="0"/>
              <a:t>Bureau CCVF du 01/08/2012</a:t>
            </a:r>
            <a:endParaRPr lang="fr-FR"/>
          </a:p>
        </p:txBody>
      </p:sp>
      <p:sp>
        <p:nvSpPr>
          <p:cNvPr id="5" name="Espace réservé du numéro de diapositive 4"/>
          <p:cNvSpPr>
            <a:spLocks noGrp="1"/>
          </p:cNvSpPr>
          <p:nvPr>
            <p:ph type="sldNum" sz="quarter" idx="12"/>
          </p:nvPr>
        </p:nvSpPr>
        <p:spPr/>
        <p:txBody>
          <a:bodyPr/>
          <a:lstStyle/>
          <a:p>
            <a:fld id="{DABE787A-35D9-422C-9E78-8542E84253D7}" type="slidenum">
              <a:rPr lang="fr-FR" smtClean="0"/>
              <a:t>‹N°›</a:t>
            </a:fld>
            <a:endParaRPr lang="fr-FR"/>
          </a:p>
        </p:txBody>
      </p:sp>
    </p:spTree>
    <p:extLst>
      <p:ext uri="{BB962C8B-B14F-4D97-AF65-F5344CB8AC3E}">
        <p14:creationId xmlns:p14="http://schemas.microsoft.com/office/powerpoint/2010/main" val="3301618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r>
              <a:rPr lang="fr-FR" smtClean="0"/>
              <a:t>01/08/2012</a:t>
            </a:r>
            <a:endParaRPr lang="fr-FR"/>
          </a:p>
        </p:txBody>
      </p:sp>
      <p:sp>
        <p:nvSpPr>
          <p:cNvPr id="3" name="Espace réservé du pied de page 2"/>
          <p:cNvSpPr>
            <a:spLocks noGrp="1"/>
          </p:cNvSpPr>
          <p:nvPr>
            <p:ph type="ftr" sz="quarter" idx="11"/>
          </p:nvPr>
        </p:nvSpPr>
        <p:spPr/>
        <p:txBody>
          <a:bodyPr/>
          <a:lstStyle/>
          <a:p>
            <a:r>
              <a:rPr lang="fr-FR" smtClean="0"/>
              <a:t>Bureau CCVF du 01/08/2012</a:t>
            </a:r>
            <a:endParaRPr lang="fr-FR"/>
          </a:p>
        </p:txBody>
      </p:sp>
      <p:sp>
        <p:nvSpPr>
          <p:cNvPr id="4" name="Espace réservé du numéro de diapositive 3"/>
          <p:cNvSpPr>
            <a:spLocks noGrp="1"/>
          </p:cNvSpPr>
          <p:nvPr>
            <p:ph type="sldNum" sz="quarter" idx="12"/>
          </p:nvPr>
        </p:nvSpPr>
        <p:spPr/>
        <p:txBody>
          <a:bodyPr/>
          <a:lstStyle/>
          <a:p>
            <a:fld id="{DABE787A-35D9-422C-9E78-8542E84253D7}" type="slidenum">
              <a:rPr lang="fr-FR" smtClean="0"/>
              <a:t>‹N°›</a:t>
            </a:fld>
            <a:endParaRPr lang="fr-FR"/>
          </a:p>
        </p:txBody>
      </p:sp>
    </p:spTree>
    <p:extLst>
      <p:ext uri="{BB962C8B-B14F-4D97-AF65-F5344CB8AC3E}">
        <p14:creationId xmlns:p14="http://schemas.microsoft.com/office/powerpoint/2010/main" val="3146481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r>
              <a:rPr lang="fr-FR" smtClean="0"/>
              <a:t>01/08/2012</a:t>
            </a:r>
            <a:endParaRPr lang="fr-FR"/>
          </a:p>
        </p:txBody>
      </p:sp>
      <p:sp>
        <p:nvSpPr>
          <p:cNvPr id="6" name="Espace réservé du pied de page 5"/>
          <p:cNvSpPr>
            <a:spLocks noGrp="1"/>
          </p:cNvSpPr>
          <p:nvPr>
            <p:ph type="ftr" sz="quarter" idx="11"/>
          </p:nvPr>
        </p:nvSpPr>
        <p:spPr/>
        <p:txBody>
          <a:bodyPr/>
          <a:lstStyle/>
          <a:p>
            <a:r>
              <a:rPr lang="fr-FR" smtClean="0"/>
              <a:t>Bureau CCVF du 01/08/2012</a:t>
            </a:r>
            <a:endParaRPr lang="fr-FR"/>
          </a:p>
        </p:txBody>
      </p:sp>
      <p:sp>
        <p:nvSpPr>
          <p:cNvPr id="7" name="Espace réservé du numéro de diapositive 6"/>
          <p:cNvSpPr>
            <a:spLocks noGrp="1"/>
          </p:cNvSpPr>
          <p:nvPr>
            <p:ph type="sldNum" sz="quarter" idx="12"/>
          </p:nvPr>
        </p:nvSpPr>
        <p:spPr/>
        <p:txBody>
          <a:bodyPr/>
          <a:lstStyle/>
          <a:p>
            <a:fld id="{DABE787A-35D9-422C-9E78-8542E84253D7}" type="slidenum">
              <a:rPr lang="fr-FR" smtClean="0"/>
              <a:t>‹N°›</a:t>
            </a:fld>
            <a:endParaRPr lang="fr-FR"/>
          </a:p>
        </p:txBody>
      </p:sp>
    </p:spTree>
    <p:extLst>
      <p:ext uri="{BB962C8B-B14F-4D97-AF65-F5344CB8AC3E}">
        <p14:creationId xmlns:p14="http://schemas.microsoft.com/office/powerpoint/2010/main" val="2801767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r>
              <a:rPr lang="fr-FR" smtClean="0"/>
              <a:t>01/08/2012</a:t>
            </a:r>
            <a:endParaRPr lang="fr-FR"/>
          </a:p>
        </p:txBody>
      </p:sp>
      <p:sp>
        <p:nvSpPr>
          <p:cNvPr id="6" name="Espace réservé du pied de page 5"/>
          <p:cNvSpPr>
            <a:spLocks noGrp="1"/>
          </p:cNvSpPr>
          <p:nvPr>
            <p:ph type="ftr" sz="quarter" idx="11"/>
          </p:nvPr>
        </p:nvSpPr>
        <p:spPr/>
        <p:txBody>
          <a:bodyPr/>
          <a:lstStyle/>
          <a:p>
            <a:r>
              <a:rPr lang="fr-FR" smtClean="0"/>
              <a:t>Bureau CCVF du 01/08/2012</a:t>
            </a:r>
            <a:endParaRPr lang="fr-FR"/>
          </a:p>
        </p:txBody>
      </p:sp>
      <p:sp>
        <p:nvSpPr>
          <p:cNvPr id="7" name="Espace réservé du numéro de diapositive 6"/>
          <p:cNvSpPr>
            <a:spLocks noGrp="1"/>
          </p:cNvSpPr>
          <p:nvPr>
            <p:ph type="sldNum" sz="quarter" idx="12"/>
          </p:nvPr>
        </p:nvSpPr>
        <p:spPr/>
        <p:txBody>
          <a:bodyPr/>
          <a:lstStyle/>
          <a:p>
            <a:fld id="{DABE787A-35D9-422C-9E78-8542E84253D7}" type="slidenum">
              <a:rPr lang="fr-FR" smtClean="0"/>
              <a:t>‹N°›</a:t>
            </a:fld>
            <a:endParaRPr lang="fr-FR"/>
          </a:p>
        </p:txBody>
      </p:sp>
    </p:spTree>
    <p:extLst>
      <p:ext uri="{BB962C8B-B14F-4D97-AF65-F5344CB8AC3E}">
        <p14:creationId xmlns:p14="http://schemas.microsoft.com/office/powerpoint/2010/main" val="2795584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r>
              <a:rPr lang="fr-FR" smtClean="0"/>
              <a:t>01/08/2012</a:t>
            </a:r>
            <a:endParaRPr lang="fr-FR"/>
          </a:p>
        </p:txBody>
      </p:sp>
      <p:sp>
        <p:nvSpPr>
          <p:cNvPr id="5" name="Espace réservé du pied de page 4"/>
          <p:cNvSpPr>
            <a:spLocks noGrp="1"/>
          </p:cNvSpPr>
          <p:nvPr>
            <p:ph type="ftr" sz="quarter" idx="11"/>
          </p:nvPr>
        </p:nvSpPr>
        <p:spPr/>
        <p:txBody>
          <a:bodyPr/>
          <a:lstStyle/>
          <a:p>
            <a:r>
              <a:rPr lang="fr-FR" smtClean="0"/>
              <a:t>Bureau CCVF du 01/08/2012</a:t>
            </a:r>
            <a:endParaRPr lang="fr-FR"/>
          </a:p>
        </p:txBody>
      </p:sp>
      <p:sp>
        <p:nvSpPr>
          <p:cNvPr id="6" name="Espace réservé du numéro de diapositive 5"/>
          <p:cNvSpPr>
            <a:spLocks noGrp="1"/>
          </p:cNvSpPr>
          <p:nvPr>
            <p:ph type="sldNum" sz="quarter" idx="12"/>
          </p:nvPr>
        </p:nvSpPr>
        <p:spPr/>
        <p:txBody>
          <a:bodyPr/>
          <a:lstStyle/>
          <a:p>
            <a:fld id="{DABE787A-35D9-422C-9E78-8542E84253D7}" type="slidenum">
              <a:rPr lang="fr-FR" smtClean="0"/>
              <a:t>‹N°›</a:t>
            </a:fld>
            <a:endParaRPr lang="fr-FR"/>
          </a:p>
        </p:txBody>
      </p:sp>
    </p:spTree>
    <p:extLst>
      <p:ext uri="{BB962C8B-B14F-4D97-AF65-F5344CB8AC3E}">
        <p14:creationId xmlns:p14="http://schemas.microsoft.com/office/powerpoint/2010/main" val="21728423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r>
              <a:rPr lang="fr-FR" smtClean="0"/>
              <a:t>01/08/2012</a:t>
            </a:r>
            <a:endParaRPr lang="fr-FR"/>
          </a:p>
        </p:txBody>
      </p:sp>
      <p:sp>
        <p:nvSpPr>
          <p:cNvPr id="5" name="Espace réservé du pied de page 4"/>
          <p:cNvSpPr>
            <a:spLocks noGrp="1"/>
          </p:cNvSpPr>
          <p:nvPr>
            <p:ph type="ftr" sz="quarter" idx="11"/>
          </p:nvPr>
        </p:nvSpPr>
        <p:spPr/>
        <p:txBody>
          <a:bodyPr/>
          <a:lstStyle/>
          <a:p>
            <a:r>
              <a:rPr lang="fr-FR" smtClean="0"/>
              <a:t>Bureau CCVF du 01/08/2012</a:t>
            </a:r>
            <a:endParaRPr lang="fr-FR"/>
          </a:p>
        </p:txBody>
      </p:sp>
      <p:sp>
        <p:nvSpPr>
          <p:cNvPr id="6" name="Espace réservé du numéro de diapositive 5"/>
          <p:cNvSpPr>
            <a:spLocks noGrp="1"/>
          </p:cNvSpPr>
          <p:nvPr>
            <p:ph type="sldNum" sz="quarter" idx="12"/>
          </p:nvPr>
        </p:nvSpPr>
        <p:spPr/>
        <p:txBody>
          <a:bodyPr/>
          <a:lstStyle/>
          <a:p>
            <a:fld id="{DABE787A-35D9-422C-9E78-8542E84253D7}" type="slidenum">
              <a:rPr lang="fr-FR" smtClean="0"/>
              <a:t>‹N°›</a:t>
            </a:fld>
            <a:endParaRPr lang="fr-FR"/>
          </a:p>
        </p:txBody>
      </p:sp>
    </p:spTree>
    <p:extLst>
      <p:ext uri="{BB962C8B-B14F-4D97-AF65-F5344CB8AC3E}">
        <p14:creationId xmlns:p14="http://schemas.microsoft.com/office/powerpoint/2010/main" val="695858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960286"/>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dirty="0" smtClean="0"/>
              <a:t>Modifiez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Bureau CCVF du 01/08/2012</a:t>
            </a: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BE787A-35D9-422C-9E78-8542E84253D7}" type="slidenum">
              <a:rPr lang="fr-FR" smtClean="0"/>
              <a:t>‹N°›</a:t>
            </a:fld>
            <a:endParaRPr lang="fr-FR"/>
          </a:p>
        </p:txBody>
      </p:sp>
      <p:sp>
        <p:nvSpPr>
          <p:cNvPr id="9" name="Rectangle 8"/>
          <p:cNvSpPr/>
          <p:nvPr userDrawn="1"/>
        </p:nvSpPr>
        <p:spPr>
          <a:xfrm>
            <a:off x="0" y="0"/>
            <a:ext cx="9144000" cy="1173247"/>
          </a:xfrm>
          <a:prstGeom prst="rect">
            <a:avLst/>
          </a:prstGeom>
          <a:solidFill>
            <a:srgbClr val="922790"/>
          </a:solidFill>
          <a:ln>
            <a:solidFill>
              <a:srgbClr val="9227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79512" y="116632"/>
            <a:ext cx="1440160" cy="960559"/>
          </a:xfrm>
          <a:prstGeom prst="rect">
            <a:avLst/>
          </a:prstGeom>
        </p:spPr>
      </p:pic>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fr-FR" smtClean="0"/>
              <a:t>01/08/2012</a:t>
            </a:r>
            <a:endParaRPr lang="fr-FR" dirty="0"/>
          </a:p>
        </p:txBody>
      </p:sp>
    </p:spTree>
    <p:extLst>
      <p:ext uri="{BB962C8B-B14F-4D97-AF65-F5344CB8AC3E}">
        <p14:creationId xmlns:p14="http://schemas.microsoft.com/office/powerpoint/2010/main" val="3542616294"/>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9852" y="4293096"/>
            <a:ext cx="2664296" cy="1731454"/>
          </a:xfrm>
          <a:prstGeom prst="rect">
            <a:avLst/>
          </a:prstGeom>
        </p:spPr>
      </p:pic>
      <p:sp>
        <p:nvSpPr>
          <p:cNvPr id="2" name="Titre 1"/>
          <p:cNvSpPr>
            <a:spLocks noGrp="1"/>
          </p:cNvSpPr>
          <p:nvPr>
            <p:ph type="ctrTitle"/>
          </p:nvPr>
        </p:nvSpPr>
        <p:spPr>
          <a:xfrm>
            <a:off x="685800" y="2102991"/>
            <a:ext cx="7772400" cy="1470025"/>
          </a:xfrm>
        </p:spPr>
        <p:txBody>
          <a:bodyPr>
            <a:noAutofit/>
          </a:bodyPr>
          <a:lstStyle/>
          <a:p>
            <a:r>
              <a:rPr lang="fr-FR" sz="4800" b="1" dirty="0" smtClean="0">
                <a:solidFill>
                  <a:srgbClr val="922790"/>
                </a:solidFill>
              </a:rPr>
              <a:t>les caves coopératives et le foncier</a:t>
            </a:r>
            <a:br>
              <a:rPr lang="fr-FR" sz="4800" b="1" dirty="0" smtClean="0">
                <a:solidFill>
                  <a:srgbClr val="922790"/>
                </a:solidFill>
              </a:rPr>
            </a:br>
            <a:r>
              <a:rPr lang="fr-FR" sz="4800" b="1" dirty="0">
                <a:solidFill>
                  <a:srgbClr val="922790"/>
                </a:solidFill>
              </a:rPr>
              <a:t/>
            </a:r>
            <a:br>
              <a:rPr lang="fr-FR" sz="4800" b="1" dirty="0">
                <a:solidFill>
                  <a:srgbClr val="922790"/>
                </a:solidFill>
              </a:rPr>
            </a:br>
            <a:endParaRPr lang="fr-FR" sz="4000" b="1" dirty="0">
              <a:solidFill>
                <a:srgbClr val="922790"/>
              </a:solidFill>
            </a:endParaRPr>
          </a:p>
        </p:txBody>
      </p:sp>
      <p:sp>
        <p:nvSpPr>
          <p:cNvPr id="6" name="Espace réservé du numéro de diapositive 5"/>
          <p:cNvSpPr>
            <a:spLocks noGrp="1"/>
          </p:cNvSpPr>
          <p:nvPr>
            <p:ph type="sldNum" sz="quarter" idx="12"/>
          </p:nvPr>
        </p:nvSpPr>
        <p:spPr/>
        <p:txBody>
          <a:bodyPr/>
          <a:lstStyle/>
          <a:p>
            <a:fld id="{DABE787A-35D9-422C-9E78-8542E84253D7}" type="slidenum">
              <a:rPr lang="fr-FR" smtClean="0"/>
              <a:t>1</a:t>
            </a:fld>
            <a:endParaRPr lang="fr-FR" dirty="0"/>
          </a:p>
        </p:txBody>
      </p:sp>
      <p:sp>
        <p:nvSpPr>
          <p:cNvPr id="7" name="Espace réservé du pied de page 6"/>
          <p:cNvSpPr>
            <a:spLocks noGrp="1"/>
          </p:cNvSpPr>
          <p:nvPr>
            <p:ph type="ftr" sz="quarter" idx="11"/>
          </p:nvPr>
        </p:nvSpPr>
        <p:spPr/>
        <p:txBody>
          <a:bodyPr/>
          <a:lstStyle/>
          <a:p>
            <a:r>
              <a:rPr lang="fr-FR" dirty="0" smtClean="0"/>
              <a:t>18/03/2012</a:t>
            </a:r>
            <a:endParaRPr lang="fr-FR" dirty="0"/>
          </a:p>
        </p:txBody>
      </p:sp>
    </p:spTree>
    <p:extLst>
      <p:ext uri="{BB962C8B-B14F-4D97-AF65-F5344CB8AC3E}">
        <p14:creationId xmlns:p14="http://schemas.microsoft.com/office/powerpoint/2010/main" val="655343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numéro de diapositive 5"/>
          <p:cNvSpPr>
            <a:spLocks noGrp="1"/>
          </p:cNvSpPr>
          <p:nvPr>
            <p:ph type="sldNum" sz="quarter" idx="12"/>
          </p:nvPr>
        </p:nvSpPr>
        <p:spPr/>
        <p:txBody>
          <a:bodyPr/>
          <a:lstStyle/>
          <a:p>
            <a:fld id="{DABE787A-35D9-422C-9E78-8542E84253D7}" type="slidenum">
              <a:rPr lang="fr-FR" smtClean="0"/>
              <a:t>2</a:t>
            </a:fld>
            <a:endParaRPr lang="fr-FR" dirty="0"/>
          </a:p>
        </p:txBody>
      </p:sp>
      <p:sp>
        <p:nvSpPr>
          <p:cNvPr id="3" name="Titre 2"/>
          <p:cNvSpPr>
            <a:spLocks noGrp="1"/>
          </p:cNvSpPr>
          <p:nvPr>
            <p:ph type="title"/>
          </p:nvPr>
        </p:nvSpPr>
        <p:spPr/>
        <p:txBody>
          <a:bodyPr vert="horz" lIns="91440" tIns="45720" rIns="91440" bIns="45720" rtlCol="0" anchor="ctr">
            <a:normAutofit/>
          </a:bodyPr>
          <a:lstStyle/>
          <a:p>
            <a:r>
              <a:rPr lang="fr-FR" dirty="0">
                <a:solidFill>
                  <a:schemeClr val="bg1"/>
                </a:solidFill>
              </a:rPr>
              <a:t>Plan</a:t>
            </a:r>
          </a:p>
        </p:txBody>
      </p:sp>
      <p:sp>
        <p:nvSpPr>
          <p:cNvPr id="5" name="ZoneTexte 4"/>
          <p:cNvSpPr txBox="1"/>
          <p:nvPr/>
        </p:nvSpPr>
        <p:spPr>
          <a:xfrm>
            <a:off x="539552" y="1628800"/>
            <a:ext cx="7920880" cy="3970318"/>
          </a:xfrm>
          <a:prstGeom prst="rect">
            <a:avLst/>
          </a:prstGeom>
          <a:noFill/>
        </p:spPr>
        <p:txBody>
          <a:bodyPr wrap="square" rtlCol="0">
            <a:spAutoFit/>
          </a:bodyPr>
          <a:lstStyle/>
          <a:p>
            <a:pPr marL="285750" indent="-285750">
              <a:buFont typeface="Arial" panose="020B0604020202020204" pitchFamily="34" charset="0"/>
              <a:buChar char="•"/>
            </a:pPr>
            <a:r>
              <a:rPr lang="fr-FR" sz="3600" dirty="0" smtClean="0"/>
              <a:t>L’intérêt du sujet</a:t>
            </a:r>
          </a:p>
          <a:p>
            <a:pPr marL="285750" indent="-285750">
              <a:buFont typeface="Arial" panose="020B0604020202020204" pitchFamily="34" charset="0"/>
              <a:buChar char="•"/>
            </a:pPr>
            <a:r>
              <a:rPr lang="fr-FR" sz="3600" dirty="0" smtClean="0"/>
              <a:t>Que font les caves coopératives aujourd’hui?</a:t>
            </a:r>
          </a:p>
          <a:p>
            <a:pPr marL="285750" indent="-285750">
              <a:buFont typeface="Arial" panose="020B0604020202020204" pitchFamily="34" charset="0"/>
              <a:buChar char="•"/>
            </a:pPr>
            <a:r>
              <a:rPr lang="fr-FR" sz="3600" dirty="0" smtClean="0"/>
              <a:t>Agir sur le foncier : la nécessité d’un débat approfondi</a:t>
            </a:r>
          </a:p>
          <a:p>
            <a:pPr marL="285750" indent="-285750">
              <a:buFont typeface="Arial" panose="020B0604020202020204" pitchFamily="34" charset="0"/>
              <a:buChar char="•"/>
            </a:pPr>
            <a:r>
              <a:rPr lang="fr-FR" sz="3600" dirty="0" smtClean="0"/>
              <a:t>Les différents montages juridiques</a:t>
            </a:r>
          </a:p>
          <a:p>
            <a:pPr marL="285750" indent="-285750">
              <a:buFont typeface="Arial" panose="020B0604020202020204" pitchFamily="34" charset="0"/>
              <a:buChar char="•"/>
            </a:pPr>
            <a:r>
              <a:rPr lang="fr-FR" sz="3600" dirty="0" smtClean="0"/>
              <a:t>A venir en 2014 pour les coopératives…</a:t>
            </a:r>
            <a:endParaRPr lang="fr-FR" sz="3600" dirty="0"/>
          </a:p>
        </p:txBody>
      </p:sp>
    </p:spTree>
    <p:extLst>
      <p:ext uri="{BB962C8B-B14F-4D97-AF65-F5344CB8AC3E}">
        <p14:creationId xmlns:p14="http://schemas.microsoft.com/office/powerpoint/2010/main" val="24300815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07704" y="44624"/>
            <a:ext cx="6851104" cy="1143000"/>
          </a:xfrm>
        </p:spPr>
        <p:txBody>
          <a:bodyPr/>
          <a:lstStyle/>
          <a:p>
            <a:r>
              <a:rPr lang="fr-FR" dirty="0" smtClean="0">
                <a:solidFill>
                  <a:schemeClr val="bg1"/>
                </a:solidFill>
              </a:rPr>
              <a:t>L’intérêt du sujet</a:t>
            </a:r>
            <a:endParaRPr lang="fr-FR" dirty="0">
              <a:solidFill>
                <a:schemeClr val="bg1"/>
              </a:solidFill>
            </a:endParaRPr>
          </a:p>
        </p:txBody>
      </p:sp>
      <p:sp>
        <p:nvSpPr>
          <p:cNvPr id="8" name="Espace réservé du numéro de diapositive 7"/>
          <p:cNvSpPr>
            <a:spLocks noGrp="1"/>
          </p:cNvSpPr>
          <p:nvPr>
            <p:ph type="sldNum" sz="quarter" idx="12"/>
          </p:nvPr>
        </p:nvSpPr>
        <p:spPr/>
        <p:txBody>
          <a:bodyPr/>
          <a:lstStyle/>
          <a:p>
            <a:fld id="{DABE787A-35D9-422C-9E78-8542E84253D7}" type="slidenum">
              <a:rPr lang="fr-FR" smtClean="0"/>
              <a:t>3</a:t>
            </a:fld>
            <a:endParaRPr lang="fr-FR"/>
          </a:p>
        </p:txBody>
      </p:sp>
      <p:sp>
        <p:nvSpPr>
          <p:cNvPr id="4" name="Rectangle 3"/>
          <p:cNvSpPr/>
          <p:nvPr/>
        </p:nvSpPr>
        <p:spPr>
          <a:xfrm>
            <a:off x="179512" y="1340768"/>
            <a:ext cx="8712968" cy="5016758"/>
          </a:xfrm>
          <a:prstGeom prst="rect">
            <a:avLst/>
          </a:prstGeom>
        </p:spPr>
        <p:txBody>
          <a:bodyPr wrap="square">
            <a:spAutoFit/>
          </a:bodyPr>
          <a:lstStyle/>
          <a:p>
            <a:pPr algn="just"/>
            <a:r>
              <a:rPr lang="fr-FR" sz="2000" dirty="0" smtClean="0"/>
              <a:t>Le potentiel </a:t>
            </a:r>
            <a:r>
              <a:rPr lang="fr-FR" sz="2000" dirty="0"/>
              <a:t>de production en culture pérenne </a:t>
            </a:r>
            <a:r>
              <a:rPr lang="fr-FR" sz="2000" dirty="0" smtClean="0"/>
              <a:t>est </a:t>
            </a:r>
            <a:r>
              <a:rPr lang="fr-FR" sz="2000" dirty="0"/>
              <a:t>lié à une certaine maîtrise du foncier. La baisse du potentiel de production entraine une répercussion directe sur l’ensemble des adhérents, puisque les charges fixes sont réparties sur des quantités plus faibles. Ainsi la question du foncier dans les caves est également celle de la pérennité et de la performance </a:t>
            </a:r>
            <a:r>
              <a:rPr lang="fr-FR" sz="2000" dirty="0" smtClean="0"/>
              <a:t>collective de </a:t>
            </a:r>
            <a:r>
              <a:rPr lang="fr-FR" sz="2000" dirty="0"/>
              <a:t>la structure économique. </a:t>
            </a:r>
            <a:endParaRPr lang="fr-FR" sz="2000" dirty="0" smtClean="0"/>
          </a:p>
          <a:p>
            <a:pPr algn="just"/>
            <a:endParaRPr lang="fr-FR" sz="2000" dirty="0"/>
          </a:p>
          <a:p>
            <a:pPr algn="just"/>
            <a:r>
              <a:rPr lang="fr-FR" sz="2000" dirty="0"/>
              <a:t>Plusieurs facteurs peuvent amener l’entreprise à se fragiliser : diminution des surfaces des exploitations adhérentes (vente etc.), non reprise d’une exploitation adhérente ou non reprise en coopérative, freins à l’acquisition du au coût du foncier etc</a:t>
            </a:r>
            <a:r>
              <a:rPr lang="fr-FR" sz="2000" dirty="0" smtClean="0"/>
              <a:t>.</a:t>
            </a:r>
          </a:p>
          <a:p>
            <a:pPr algn="just"/>
            <a:endParaRPr lang="fr-FR" sz="2000" dirty="0"/>
          </a:p>
          <a:p>
            <a:pPr algn="just"/>
            <a:r>
              <a:rPr lang="fr-FR" sz="2000" dirty="0"/>
              <a:t>Si la problématique du foncier n’est pas une problématique propre aux caves coopératives, et que l’intervention systématique des entreprises sur le foncier n’est pas dans leur objet, elles sont en revanche autorisées à effectuer des opérations n’ayant pas un caractère spéculatif, tout en restant dans les limites de leurs capacités juridiques, pour des biens ayant un rapport direct avec leur objet.</a:t>
            </a:r>
          </a:p>
        </p:txBody>
      </p:sp>
    </p:spTree>
    <p:extLst>
      <p:ext uri="{BB962C8B-B14F-4D97-AF65-F5344CB8AC3E}">
        <p14:creationId xmlns:p14="http://schemas.microsoft.com/office/powerpoint/2010/main" val="27834031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07704" y="44624"/>
            <a:ext cx="6851104" cy="1143000"/>
          </a:xfrm>
        </p:spPr>
        <p:txBody>
          <a:bodyPr>
            <a:noAutofit/>
          </a:bodyPr>
          <a:lstStyle/>
          <a:p>
            <a:r>
              <a:rPr lang="fr-FR" sz="3600" dirty="0" smtClean="0">
                <a:solidFill>
                  <a:schemeClr val="bg1"/>
                </a:solidFill>
              </a:rPr>
              <a:t>Que font les caves coopératives aujourd’hui?</a:t>
            </a:r>
            <a:endParaRPr lang="fr-FR" sz="3600" dirty="0">
              <a:solidFill>
                <a:schemeClr val="bg1"/>
              </a:solidFill>
            </a:endParaRPr>
          </a:p>
        </p:txBody>
      </p:sp>
      <p:sp>
        <p:nvSpPr>
          <p:cNvPr id="8" name="Espace réservé du numéro de diapositive 7"/>
          <p:cNvSpPr>
            <a:spLocks noGrp="1"/>
          </p:cNvSpPr>
          <p:nvPr>
            <p:ph type="sldNum" sz="quarter" idx="12"/>
          </p:nvPr>
        </p:nvSpPr>
        <p:spPr/>
        <p:txBody>
          <a:bodyPr/>
          <a:lstStyle/>
          <a:p>
            <a:fld id="{DABE787A-35D9-422C-9E78-8542E84253D7}" type="slidenum">
              <a:rPr lang="fr-FR" smtClean="0"/>
              <a:t>4</a:t>
            </a:fld>
            <a:endParaRPr lang="fr-FR"/>
          </a:p>
        </p:txBody>
      </p:sp>
      <p:sp>
        <p:nvSpPr>
          <p:cNvPr id="3" name="ZoneTexte 2"/>
          <p:cNvSpPr txBox="1"/>
          <p:nvPr/>
        </p:nvSpPr>
        <p:spPr>
          <a:xfrm>
            <a:off x="268086" y="1340767"/>
            <a:ext cx="8712968" cy="5632311"/>
          </a:xfrm>
          <a:prstGeom prst="rect">
            <a:avLst/>
          </a:prstGeom>
          <a:noFill/>
        </p:spPr>
        <p:txBody>
          <a:bodyPr wrap="square" rtlCol="0">
            <a:spAutoFit/>
          </a:bodyPr>
          <a:lstStyle/>
          <a:p>
            <a:pPr algn="ctr"/>
            <a:r>
              <a:rPr lang="fr-FR" b="1" i="1" dirty="0" smtClean="0"/>
              <a:t>Constats</a:t>
            </a:r>
            <a:r>
              <a:rPr lang="fr-FR" b="1" i="1" dirty="0"/>
              <a:t> </a:t>
            </a:r>
            <a:r>
              <a:rPr lang="fr-FR" b="1" i="1" dirty="0" smtClean="0"/>
              <a:t>:</a:t>
            </a:r>
          </a:p>
          <a:p>
            <a:pPr algn="ctr"/>
            <a:endParaRPr lang="fr-FR" b="1" dirty="0"/>
          </a:p>
          <a:p>
            <a:pPr marL="285750" lvl="0" indent="-285750">
              <a:buFont typeface="Arial" panose="020B0604020202020204" pitchFamily="34" charset="0"/>
              <a:buChar char="•"/>
            </a:pPr>
            <a:r>
              <a:rPr lang="fr-FR" dirty="0"/>
              <a:t>La moyenne d’âge des associés coopérateurs est aujourd’hui de plus de 52 ans </a:t>
            </a:r>
            <a:r>
              <a:rPr lang="fr-FR" dirty="0" smtClean="0"/>
              <a:t>; 25</a:t>
            </a:r>
            <a:r>
              <a:rPr lang="fr-FR" dirty="0"/>
              <a:t>% des répondants font état à 10 ans d’une perte de 10% à 30% des surfaces couvertes par la coopérative aujourd’hui ;</a:t>
            </a:r>
          </a:p>
          <a:p>
            <a:pPr marL="285750" lvl="0" indent="-285750">
              <a:buFont typeface="Arial" panose="020B0604020202020204" pitchFamily="34" charset="0"/>
              <a:buChar char="•"/>
            </a:pPr>
            <a:r>
              <a:rPr lang="fr-FR" dirty="0"/>
              <a:t>39% des répondants ont réalisé une enquête sur le devenir des exploitations de leurs </a:t>
            </a:r>
            <a:r>
              <a:rPr lang="fr-FR" dirty="0" smtClean="0"/>
              <a:t>adhérents</a:t>
            </a:r>
          </a:p>
          <a:p>
            <a:pPr lvl="0"/>
            <a:endParaRPr lang="fr-FR" dirty="0"/>
          </a:p>
          <a:p>
            <a:pPr algn="ctr"/>
            <a:r>
              <a:rPr lang="fr-FR" b="1" i="1" dirty="0"/>
              <a:t>Actions des caves coopératives </a:t>
            </a:r>
            <a:r>
              <a:rPr lang="fr-FR" b="1" i="1" dirty="0" smtClean="0"/>
              <a:t>:</a:t>
            </a:r>
          </a:p>
          <a:p>
            <a:pPr algn="ctr"/>
            <a:endParaRPr lang="fr-FR" b="1" dirty="0"/>
          </a:p>
          <a:p>
            <a:pPr marL="285750" indent="-285750">
              <a:buFont typeface="Arial" panose="020B0604020202020204" pitchFamily="34" charset="0"/>
              <a:buChar char="•"/>
            </a:pPr>
            <a:r>
              <a:rPr lang="fr-FR" dirty="0"/>
              <a:t>48% des répondants ont fait l’acquisition de parcelles viticoles ;</a:t>
            </a:r>
          </a:p>
          <a:p>
            <a:pPr marL="285750" indent="-285750">
              <a:buFont typeface="Arial" panose="020B0604020202020204" pitchFamily="34" charset="0"/>
              <a:buChar char="•"/>
            </a:pPr>
            <a:r>
              <a:rPr lang="fr-FR" dirty="0"/>
              <a:t>47% des acquisitions se sont faites via une filiale, 33% se sont faites au sein même de la cave ;</a:t>
            </a:r>
          </a:p>
          <a:p>
            <a:pPr marL="285750" indent="-285750">
              <a:buFont typeface="Arial" panose="020B0604020202020204" pitchFamily="34" charset="0"/>
              <a:buChar char="•"/>
            </a:pPr>
            <a:r>
              <a:rPr lang="fr-FR" dirty="0"/>
              <a:t>44% des répondants n’ayant pas acquis de foncier envisagent de le faire à moyen terme afin de maintenir le potentiel de production, et d’installer les jeunes</a:t>
            </a:r>
          </a:p>
          <a:p>
            <a:pPr marL="285750" indent="-285750">
              <a:buFont typeface="Arial" panose="020B0604020202020204" pitchFamily="34" charset="0"/>
              <a:buChar char="•"/>
            </a:pPr>
            <a:r>
              <a:rPr lang="fr-FR" dirty="0"/>
              <a:t>44% des surfaces acquises sont exploitées par les associés coopérateurs (prestation de service ou bail rural)</a:t>
            </a:r>
          </a:p>
          <a:p>
            <a:pPr lvl="0"/>
            <a:endParaRPr lang="fr-FR" dirty="0"/>
          </a:p>
          <a:p>
            <a:pPr algn="r"/>
            <a:r>
              <a:rPr lang="fr-FR" b="1" i="1" dirty="0"/>
              <a:t>Enquête 2013 CCVF sur 62 caves coopératives </a:t>
            </a:r>
          </a:p>
          <a:p>
            <a:endParaRPr lang="fr-FR" dirty="0" smtClean="0"/>
          </a:p>
        </p:txBody>
      </p:sp>
    </p:spTree>
    <p:extLst>
      <p:ext uri="{BB962C8B-B14F-4D97-AF65-F5344CB8AC3E}">
        <p14:creationId xmlns:p14="http://schemas.microsoft.com/office/powerpoint/2010/main" val="22919112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07704" y="44624"/>
            <a:ext cx="6851104" cy="1143000"/>
          </a:xfrm>
        </p:spPr>
        <p:txBody>
          <a:bodyPr>
            <a:noAutofit/>
          </a:bodyPr>
          <a:lstStyle/>
          <a:p>
            <a:r>
              <a:rPr lang="fr-FR" sz="3600" dirty="0" smtClean="0">
                <a:solidFill>
                  <a:schemeClr val="bg1"/>
                </a:solidFill>
              </a:rPr>
              <a:t>Que font les caves coopératives aujourd’hui?</a:t>
            </a:r>
            <a:endParaRPr lang="fr-FR" sz="3600" dirty="0">
              <a:solidFill>
                <a:schemeClr val="bg1"/>
              </a:solidFill>
            </a:endParaRPr>
          </a:p>
        </p:txBody>
      </p:sp>
      <p:sp>
        <p:nvSpPr>
          <p:cNvPr id="8" name="Espace réservé du numéro de diapositive 7"/>
          <p:cNvSpPr>
            <a:spLocks noGrp="1"/>
          </p:cNvSpPr>
          <p:nvPr>
            <p:ph type="sldNum" sz="quarter" idx="12"/>
          </p:nvPr>
        </p:nvSpPr>
        <p:spPr/>
        <p:txBody>
          <a:bodyPr/>
          <a:lstStyle/>
          <a:p>
            <a:fld id="{DABE787A-35D9-422C-9E78-8542E84253D7}" type="slidenum">
              <a:rPr lang="fr-FR" smtClean="0"/>
              <a:t>5</a:t>
            </a:fld>
            <a:endParaRPr lang="fr-FR"/>
          </a:p>
        </p:txBody>
      </p:sp>
      <p:sp>
        <p:nvSpPr>
          <p:cNvPr id="3" name="ZoneTexte 2"/>
          <p:cNvSpPr txBox="1"/>
          <p:nvPr/>
        </p:nvSpPr>
        <p:spPr>
          <a:xfrm>
            <a:off x="219337" y="1916832"/>
            <a:ext cx="8712968" cy="3693319"/>
          </a:xfrm>
          <a:prstGeom prst="rect">
            <a:avLst/>
          </a:prstGeom>
          <a:noFill/>
        </p:spPr>
        <p:txBody>
          <a:bodyPr wrap="square" rtlCol="0">
            <a:spAutoFit/>
          </a:bodyPr>
          <a:lstStyle/>
          <a:p>
            <a:pPr algn="ctr"/>
            <a:r>
              <a:rPr lang="fr-FR" sz="2400" b="1" dirty="0" smtClean="0"/>
              <a:t>Les actions des caves coopératives</a:t>
            </a:r>
          </a:p>
          <a:p>
            <a:pPr algn="ctr"/>
            <a:endParaRPr lang="fr-FR" sz="2400" b="1" dirty="0"/>
          </a:p>
          <a:p>
            <a:pPr algn="just"/>
            <a:r>
              <a:rPr lang="fr-FR" sz="2400" dirty="0" smtClean="0"/>
              <a:t>Aspect défensif : maintien de l’outil de production (</a:t>
            </a:r>
            <a:r>
              <a:rPr lang="fr-FR" sz="2400" dirty="0"/>
              <a:t>érosion et </a:t>
            </a:r>
            <a:r>
              <a:rPr lang="fr-FR" sz="2400" dirty="0" smtClean="0"/>
              <a:t>vieillissement </a:t>
            </a:r>
            <a:r>
              <a:rPr lang="fr-FR" sz="2400" dirty="0"/>
              <a:t>du sociétariat, </a:t>
            </a:r>
            <a:r>
              <a:rPr lang="fr-FR" sz="2400" dirty="0" smtClean="0"/>
              <a:t>manque </a:t>
            </a:r>
            <a:r>
              <a:rPr lang="fr-FR" sz="2400" dirty="0"/>
              <a:t>de </a:t>
            </a:r>
            <a:r>
              <a:rPr lang="fr-FR" sz="2400" dirty="0" smtClean="0"/>
              <a:t>reprise, difficulté d’installer les jeunes etc.)</a:t>
            </a:r>
          </a:p>
          <a:p>
            <a:pPr algn="just"/>
            <a:endParaRPr lang="fr-FR" sz="2400" dirty="0"/>
          </a:p>
          <a:p>
            <a:pPr algn="just"/>
            <a:r>
              <a:rPr lang="fr-FR" sz="2400" dirty="0" smtClean="0"/>
              <a:t>Aspect offensif : développement de l’outil coopératif, anticipation et élaboration d’une véritable stratégie autour du foncier</a:t>
            </a:r>
          </a:p>
          <a:p>
            <a:pPr algn="just"/>
            <a:endParaRPr lang="fr-FR" sz="2400" dirty="0"/>
          </a:p>
          <a:p>
            <a:pPr algn="just"/>
            <a:endParaRPr lang="fr-FR" dirty="0"/>
          </a:p>
        </p:txBody>
      </p:sp>
    </p:spTree>
    <p:extLst>
      <p:ext uri="{BB962C8B-B14F-4D97-AF65-F5344CB8AC3E}">
        <p14:creationId xmlns:p14="http://schemas.microsoft.com/office/powerpoint/2010/main" val="19653273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07704" y="44624"/>
            <a:ext cx="6851104" cy="1143000"/>
          </a:xfrm>
        </p:spPr>
        <p:txBody>
          <a:bodyPr>
            <a:noAutofit/>
          </a:bodyPr>
          <a:lstStyle/>
          <a:p>
            <a:r>
              <a:rPr lang="fr-FR" sz="3600" dirty="0" smtClean="0">
                <a:solidFill>
                  <a:schemeClr val="bg1"/>
                </a:solidFill>
              </a:rPr>
              <a:t>Agir sur le foncier : la nécessité d’un débat approfondi</a:t>
            </a:r>
            <a:endParaRPr lang="fr-FR" sz="3600" dirty="0">
              <a:solidFill>
                <a:schemeClr val="bg1"/>
              </a:solidFill>
            </a:endParaRPr>
          </a:p>
        </p:txBody>
      </p:sp>
      <p:sp>
        <p:nvSpPr>
          <p:cNvPr id="8" name="Espace réservé du numéro de diapositive 7"/>
          <p:cNvSpPr>
            <a:spLocks noGrp="1"/>
          </p:cNvSpPr>
          <p:nvPr>
            <p:ph type="sldNum" sz="quarter" idx="12"/>
          </p:nvPr>
        </p:nvSpPr>
        <p:spPr/>
        <p:txBody>
          <a:bodyPr/>
          <a:lstStyle/>
          <a:p>
            <a:fld id="{DABE787A-35D9-422C-9E78-8542E84253D7}" type="slidenum">
              <a:rPr lang="fr-FR" smtClean="0"/>
              <a:t>6</a:t>
            </a:fld>
            <a:endParaRPr lang="fr-FR"/>
          </a:p>
        </p:txBody>
      </p:sp>
      <p:sp>
        <p:nvSpPr>
          <p:cNvPr id="4" name="Rectangle 3"/>
          <p:cNvSpPr/>
          <p:nvPr/>
        </p:nvSpPr>
        <p:spPr>
          <a:xfrm>
            <a:off x="730424" y="1844824"/>
            <a:ext cx="7992888" cy="3416320"/>
          </a:xfrm>
          <a:prstGeom prst="rect">
            <a:avLst/>
          </a:prstGeom>
        </p:spPr>
        <p:txBody>
          <a:bodyPr wrap="square">
            <a:spAutoFit/>
          </a:bodyPr>
          <a:lstStyle/>
          <a:p>
            <a:pPr algn="just"/>
            <a:r>
              <a:rPr lang="fr-FR" sz="2400" dirty="0" smtClean="0"/>
              <a:t>Toute action sur le foncier doit </a:t>
            </a:r>
            <a:r>
              <a:rPr lang="fr-FR" sz="2400" dirty="0"/>
              <a:t>amener un débat préalable au sein du Conseil </a:t>
            </a:r>
            <a:r>
              <a:rPr lang="fr-FR" sz="2400" dirty="0" smtClean="0"/>
              <a:t>en </a:t>
            </a:r>
            <a:r>
              <a:rPr lang="fr-FR" sz="2400" dirty="0"/>
              <a:t>abordant les points essentiels suivants </a:t>
            </a:r>
            <a:r>
              <a:rPr lang="fr-FR" sz="2400" dirty="0" smtClean="0"/>
              <a:t>:</a:t>
            </a:r>
          </a:p>
          <a:p>
            <a:pPr algn="just"/>
            <a:endParaRPr lang="fr-FR" sz="2400" dirty="0"/>
          </a:p>
          <a:p>
            <a:pPr marL="285750" lvl="0" indent="-285750" algn="just">
              <a:buFont typeface="Arial" panose="020B0604020202020204" pitchFamily="34" charset="0"/>
              <a:buChar char="•"/>
            </a:pPr>
            <a:r>
              <a:rPr lang="fr-FR" sz="2400" dirty="0"/>
              <a:t>Définition des objectifs poursuivis ;</a:t>
            </a:r>
          </a:p>
          <a:p>
            <a:pPr marL="285750" lvl="0" indent="-285750" algn="just">
              <a:buFont typeface="Arial" panose="020B0604020202020204" pitchFamily="34" charset="0"/>
              <a:buChar char="•"/>
            </a:pPr>
            <a:r>
              <a:rPr lang="fr-FR" sz="2400" dirty="0"/>
              <a:t>Limites que la coopérative se fixe en la matière que ce soit en proportion de sa collecte et/ou dans le temps ;</a:t>
            </a:r>
          </a:p>
          <a:p>
            <a:pPr marL="285750" lvl="0" indent="-285750" algn="just">
              <a:buFont typeface="Arial" panose="020B0604020202020204" pitchFamily="34" charset="0"/>
              <a:buChar char="•"/>
            </a:pPr>
            <a:r>
              <a:rPr lang="fr-FR" sz="2400" dirty="0"/>
              <a:t>Conséquences sur le modèle économique de la coopérative ;</a:t>
            </a:r>
          </a:p>
          <a:p>
            <a:pPr marL="285750" lvl="0" indent="-285750" algn="just">
              <a:buFont typeface="Arial" panose="020B0604020202020204" pitchFamily="34" charset="0"/>
              <a:buChar char="•"/>
            </a:pPr>
            <a:r>
              <a:rPr lang="fr-FR" sz="2400" dirty="0"/>
              <a:t>Communication avec les associés coopérateurs sur cette politique ;</a:t>
            </a:r>
          </a:p>
        </p:txBody>
      </p:sp>
      <p:sp>
        <p:nvSpPr>
          <p:cNvPr id="5" name="ZoneTexte 4"/>
          <p:cNvSpPr txBox="1"/>
          <p:nvPr/>
        </p:nvSpPr>
        <p:spPr>
          <a:xfrm>
            <a:off x="3995936" y="5877272"/>
            <a:ext cx="4824536" cy="369332"/>
          </a:xfrm>
          <a:prstGeom prst="rect">
            <a:avLst/>
          </a:prstGeom>
          <a:noFill/>
        </p:spPr>
        <p:txBody>
          <a:bodyPr wrap="square" rtlCol="0">
            <a:spAutoFit/>
          </a:bodyPr>
          <a:lstStyle/>
          <a:p>
            <a:r>
              <a:rPr lang="fr-FR" b="1" i="1" dirty="0"/>
              <a:t>Projets de recommandations HCCA 2014</a:t>
            </a:r>
          </a:p>
        </p:txBody>
      </p:sp>
    </p:spTree>
    <p:extLst>
      <p:ext uri="{BB962C8B-B14F-4D97-AF65-F5344CB8AC3E}">
        <p14:creationId xmlns:p14="http://schemas.microsoft.com/office/powerpoint/2010/main" val="3457464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lstStyle/>
          <a:p>
            <a:fld id="{DABE787A-35D9-422C-9E78-8542E84253D7}" type="slidenum">
              <a:rPr lang="fr-FR" smtClean="0"/>
              <a:t>7</a:t>
            </a:fld>
            <a:endParaRPr lang="fr-FR"/>
          </a:p>
        </p:txBody>
      </p:sp>
      <p:sp>
        <p:nvSpPr>
          <p:cNvPr id="6" name="ZoneTexte 5"/>
          <p:cNvSpPr txBox="1"/>
          <p:nvPr/>
        </p:nvSpPr>
        <p:spPr>
          <a:xfrm>
            <a:off x="1907704" y="332656"/>
            <a:ext cx="6768752" cy="646331"/>
          </a:xfrm>
          <a:prstGeom prst="rect">
            <a:avLst/>
          </a:prstGeom>
        </p:spPr>
        <p:txBody>
          <a:bodyPr vert="horz" lIns="91440" tIns="45720" rIns="91440" bIns="45720" rtlCol="0" anchor="ctr">
            <a:noAutofit/>
          </a:bodyPr>
          <a:lstStyle>
            <a:lvl1pPr algn="ctr">
              <a:spcBef>
                <a:spcPct val="0"/>
              </a:spcBef>
              <a:buNone/>
              <a:defRPr sz="3600">
                <a:solidFill>
                  <a:schemeClr val="bg1"/>
                </a:solidFill>
                <a:latin typeface="+mj-lt"/>
                <a:ea typeface="+mj-ea"/>
                <a:cs typeface="+mj-cs"/>
              </a:defRPr>
            </a:lvl1pPr>
          </a:lstStyle>
          <a:p>
            <a:r>
              <a:rPr lang="fr-FR" dirty="0"/>
              <a:t>Les différents montages juridiques</a:t>
            </a:r>
          </a:p>
        </p:txBody>
      </p:sp>
      <p:sp>
        <p:nvSpPr>
          <p:cNvPr id="7" name="ZoneTexte 6"/>
          <p:cNvSpPr txBox="1"/>
          <p:nvPr/>
        </p:nvSpPr>
        <p:spPr>
          <a:xfrm>
            <a:off x="539552" y="2276872"/>
            <a:ext cx="8352928" cy="1569660"/>
          </a:xfrm>
          <a:prstGeom prst="rect">
            <a:avLst/>
          </a:prstGeom>
          <a:noFill/>
        </p:spPr>
        <p:txBody>
          <a:bodyPr wrap="square" rtlCol="0">
            <a:spAutoFit/>
          </a:bodyPr>
          <a:lstStyle/>
          <a:p>
            <a:pPr algn="just"/>
            <a:r>
              <a:rPr lang="fr-FR" sz="3200" dirty="0" smtClean="0"/>
              <a:t>Il n’existe pas de montages types, chaque projet doit avoir son propre montage. L’enquête CCVF a montré que chaque montage était unique.</a:t>
            </a:r>
            <a:endParaRPr lang="fr-FR" sz="3200" dirty="0"/>
          </a:p>
        </p:txBody>
      </p:sp>
      <p:sp>
        <p:nvSpPr>
          <p:cNvPr id="8" name="ZoneTexte 7"/>
          <p:cNvSpPr txBox="1"/>
          <p:nvPr/>
        </p:nvSpPr>
        <p:spPr>
          <a:xfrm>
            <a:off x="550573" y="4149080"/>
            <a:ext cx="8352928" cy="584775"/>
          </a:xfrm>
          <a:prstGeom prst="rect">
            <a:avLst/>
          </a:prstGeom>
          <a:noFill/>
        </p:spPr>
        <p:txBody>
          <a:bodyPr wrap="square" rtlCol="0">
            <a:spAutoFit/>
          </a:bodyPr>
          <a:lstStyle/>
          <a:p>
            <a:r>
              <a:rPr lang="fr-FR" sz="3200" dirty="0" smtClean="0"/>
              <a:t>Quelques exemples…</a:t>
            </a:r>
            <a:endParaRPr lang="fr-FR" sz="3200" dirty="0"/>
          </a:p>
        </p:txBody>
      </p:sp>
    </p:spTree>
    <p:extLst>
      <p:ext uri="{BB962C8B-B14F-4D97-AF65-F5344CB8AC3E}">
        <p14:creationId xmlns:p14="http://schemas.microsoft.com/office/powerpoint/2010/main" val="4779428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07704" y="44624"/>
            <a:ext cx="6851104" cy="1143000"/>
          </a:xfrm>
        </p:spPr>
        <p:txBody>
          <a:bodyPr>
            <a:noAutofit/>
          </a:bodyPr>
          <a:lstStyle/>
          <a:p>
            <a:r>
              <a:rPr lang="fr-FR" sz="3600" dirty="0" smtClean="0">
                <a:solidFill>
                  <a:schemeClr val="bg1"/>
                </a:solidFill>
              </a:rPr>
              <a:t>Un montage pour chaque projet : exemples</a:t>
            </a:r>
            <a:endParaRPr lang="fr-FR" sz="3600" dirty="0">
              <a:solidFill>
                <a:schemeClr val="bg1"/>
              </a:solidFill>
            </a:endParaRPr>
          </a:p>
        </p:txBody>
      </p:sp>
      <p:sp>
        <p:nvSpPr>
          <p:cNvPr id="8" name="Espace réservé du numéro de diapositive 7"/>
          <p:cNvSpPr>
            <a:spLocks noGrp="1"/>
          </p:cNvSpPr>
          <p:nvPr>
            <p:ph type="sldNum" sz="quarter" idx="12"/>
          </p:nvPr>
        </p:nvSpPr>
        <p:spPr/>
        <p:txBody>
          <a:bodyPr/>
          <a:lstStyle/>
          <a:p>
            <a:fld id="{DABE787A-35D9-422C-9E78-8542E84253D7}" type="slidenum">
              <a:rPr lang="fr-FR" smtClean="0"/>
              <a:t>8</a:t>
            </a:fld>
            <a:endParaRPr lang="fr-FR"/>
          </a:p>
        </p:txBody>
      </p:sp>
      <p:sp>
        <p:nvSpPr>
          <p:cNvPr id="3" name="ZoneTexte 2"/>
          <p:cNvSpPr txBox="1"/>
          <p:nvPr/>
        </p:nvSpPr>
        <p:spPr>
          <a:xfrm>
            <a:off x="179512" y="1340768"/>
            <a:ext cx="8640960" cy="3785652"/>
          </a:xfrm>
          <a:prstGeom prst="rect">
            <a:avLst/>
          </a:prstGeom>
          <a:noFill/>
        </p:spPr>
        <p:txBody>
          <a:bodyPr wrap="square" rtlCol="0">
            <a:spAutoFit/>
          </a:bodyPr>
          <a:lstStyle/>
          <a:p>
            <a:pPr algn="just"/>
            <a:r>
              <a:rPr lang="fr-FR" sz="2000" dirty="0" smtClean="0"/>
              <a:t>Projet n°1 : une cave </a:t>
            </a:r>
            <a:r>
              <a:rPr lang="fr-FR" sz="2000" dirty="0" smtClean="0"/>
              <a:t>souhaitait </a:t>
            </a:r>
            <a:r>
              <a:rPr lang="fr-FR" sz="2000" dirty="0" smtClean="0"/>
              <a:t>sécuriser les approvisionnement de </a:t>
            </a:r>
            <a:r>
              <a:rPr lang="fr-FR" sz="2000" dirty="0" smtClean="0"/>
              <a:t>raisins suite au départ d’adhérents, </a:t>
            </a:r>
            <a:r>
              <a:rPr lang="fr-FR" sz="2000" dirty="0" smtClean="0"/>
              <a:t>voici le montage retenu :</a:t>
            </a:r>
          </a:p>
          <a:p>
            <a:pPr algn="just"/>
            <a:endParaRPr lang="fr-FR" sz="2000" dirty="0"/>
          </a:p>
          <a:p>
            <a:pPr algn="just"/>
            <a:endParaRPr lang="fr-FR" sz="2000" dirty="0" smtClean="0"/>
          </a:p>
          <a:p>
            <a:pPr algn="just"/>
            <a:endParaRPr lang="fr-FR" sz="2000" dirty="0"/>
          </a:p>
          <a:p>
            <a:pPr algn="just"/>
            <a:endParaRPr lang="fr-FR" sz="2000" dirty="0" smtClean="0"/>
          </a:p>
          <a:p>
            <a:pPr algn="just"/>
            <a:endParaRPr lang="fr-FR" sz="2000" dirty="0"/>
          </a:p>
          <a:p>
            <a:pPr algn="just"/>
            <a:endParaRPr lang="fr-FR" sz="2000" dirty="0" smtClean="0"/>
          </a:p>
          <a:p>
            <a:pPr algn="just"/>
            <a:endParaRPr lang="fr-FR" sz="2000" dirty="0" smtClean="0"/>
          </a:p>
          <a:p>
            <a:endParaRPr lang="fr-FR" sz="2000" dirty="0" smtClean="0"/>
          </a:p>
          <a:p>
            <a:endParaRPr lang="fr-FR" sz="2000" dirty="0"/>
          </a:p>
          <a:p>
            <a:endParaRPr lang="fr-FR" sz="2000" dirty="0" smtClean="0"/>
          </a:p>
        </p:txBody>
      </p:sp>
      <p:sp>
        <p:nvSpPr>
          <p:cNvPr id="6" name="Rectangle 5"/>
          <p:cNvSpPr/>
          <p:nvPr/>
        </p:nvSpPr>
        <p:spPr>
          <a:xfrm>
            <a:off x="3545378" y="2970139"/>
            <a:ext cx="1944216" cy="1584176"/>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fr-FR" dirty="0" smtClean="0"/>
              <a:t>Création d’une filiale SAS pour acheter du foncier </a:t>
            </a:r>
            <a:endParaRPr lang="fr-FR" dirty="0"/>
          </a:p>
        </p:txBody>
      </p:sp>
      <p:sp>
        <p:nvSpPr>
          <p:cNvPr id="7" name="Rectangle 6"/>
          <p:cNvSpPr/>
          <p:nvPr/>
        </p:nvSpPr>
        <p:spPr>
          <a:xfrm>
            <a:off x="3743400" y="2226871"/>
            <a:ext cx="1548172" cy="46805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fr-FR" dirty="0" smtClean="0"/>
              <a:t>Négociant</a:t>
            </a:r>
            <a:endParaRPr lang="fr-FR" dirty="0"/>
          </a:p>
        </p:txBody>
      </p:sp>
      <p:sp>
        <p:nvSpPr>
          <p:cNvPr id="9" name="Rectangle 8"/>
          <p:cNvSpPr/>
          <p:nvPr/>
        </p:nvSpPr>
        <p:spPr>
          <a:xfrm>
            <a:off x="6119664" y="2226871"/>
            <a:ext cx="1404156" cy="46805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fr-FR" dirty="0" smtClean="0"/>
              <a:t>Distributeur</a:t>
            </a:r>
            <a:endParaRPr lang="fr-FR" dirty="0"/>
          </a:p>
        </p:txBody>
      </p:sp>
      <p:sp>
        <p:nvSpPr>
          <p:cNvPr id="10" name="Rectangle 9"/>
          <p:cNvSpPr/>
          <p:nvPr/>
        </p:nvSpPr>
        <p:spPr>
          <a:xfrm>
            <a:off x="1512099" y="2226871"/>
            <a:ext cx="1368152" cy="50405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fr-FR" dirty="0" smtClean="0"/>
              <a:t>Coopérative</a:t>
            </a:r>
            <a:endParaRPr lang="fr-FR" dirty="0"/>
          </a:p>
        </p:txBody>
      </p:sp>
      <p:sp>
        <p:nvSpPr>
          <p:cNvPr id="12" name="Plus 11"/>
          <p:cNvSpPr/>
          <p:nvPr/>
        </p:nvSpPr>
        <p:spPr>
          <a:xfrm>
            <a:off x="3092995" y="2298879"/>
            <a:ext cx="504056" cy="432048"/>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Plus 12"/>
          <p:cNvSpPr/>
          <p:nvPr/>
        </p:nvSpPr>
        <p:spPr>
          <a:xfrm>
            <a:off x="5399584" y="2262875"/>
            <a:ext cx="504056" cy="432048"/>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15"/>
          <p:cNvSpPr/>
          <p:nvPr/>
        </p:nvSpPr>
        <p:spPr>
          <a:xfrm>
            <a:off x="5651612" y="3495429"/>
            <a:ext cx="1404156" cy="79208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dirty="0" smtClean="0"/>
              <a:t>Nue propriété</a:t>
            </a:r>
            <a:endParaRPr lang="fr-FR" dirty="0"/>
          </a:p>
        </p:txBody>
      </p:sp>
      <p:sp>
        <p:nvSpPr>
          <p:cNvPr id="17" name="Rectangle 16"/>
          <p:cNvSpPr/>
          <p:nvPr/>
        </p:nvSpPr>
        <p:spPr>
          <a:xfrm>
            <a:off x="3545378" y="4976825"/>
            <a:ext cx="1944216" cy="936104"/>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fr-FR" dirty="0" smtClean="0"/>
              <a:t>Adhérents de la coopérative</a:t>
            </a:r>
            <a:endParaRPr lang="fr-FR" dirty="0"/>
          </a:p>
        </p:txBody>
      </p:sp>
      <p:sp>
        <p:nvSpPr>
          <p:cNvPr id="18" name="Rectangle 17"/>
          <p:cNvSpPr/>
          <p:nvPr/>
        </p:nvSpPr>
        <p:spPr>
          <a:xfrm>
            <a:off x="5651612" y="4976825"/>
            <a:ext cx="1620180" cy="93610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dirty="0" smtClean="0"/>
              <a:t>Usufruit avec promesse de vente</a:t>
            </a:r>
            <a:endParaRPr lang="fr-FR" dirty="0"/>
          </a:p>
        </p:txBody>
      </p:sp>
      <p:sp>
        <p:nvSpPr>
          <p:cNvPr id="20" name="Accolade fermante 19"/>
          <p:cNvSpPr/>
          <p:nvPr/>
        </p:nvSpPr>
        <p:spPr>
          <a:xfrm>
            <a:off x="7325798" y="3495429"/>
            <a:ext cx="396044" cy="24175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1" name="ZoneTexte 20"/>
          <p:cNvSpPr txBox="1"/>
          <p:nvPr/>
        </p:nvSpPr>
        <p:spPr>
          <a:xfrm>
            <a:off x="7693055" y="4165570"/>
            <a:ext cx="1422158" cy="1077218"/>
          </a:xfrm>
          <a:prstGeom prst="rect">
            <a:avLst/>
          </a:prstGeom>
          <a:noFill/>
        </p:spPr>
        <p:txBody>
          <a:bodyPr wrap="square" rtlCol="0">
            <a:spAutoFit/>
          </a:bodyPr>
          <a:lstStyle/>
          <a:p>
            <a:r>
              <a:rPr lang="fr-FR" sz="1600" b="1" dirty="0" smtClean="0"/>
              <a:t>Cession temporaire d’usufruit </a:t>
            </a:r>
          </a:p>
          <a:p>
            <a:endParaRPr lang="fr-FR" sz="1600" b="1" dirty="0"/>
          </a:p>
        </p:txBody>
      </p:sp>
      <p:cxnSp>
        <p:nvCxnSpPr>
          <p:cNvPr id="23" name="Connecteur droit 22"/>
          <p:cNvCxnSpPr>
            <a:stCxn id="16" idx="1"/>
          </p:cNvCxnSpPr>
          <p:nvPr/>
        </p:nvCxnSpPr>
        <p:spPr>
          <a:xfrm flipH="1">
            <a:off x="5489594" y="3891473"/>
            <a:ext cx="16201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Connecteur droit 24"/>
          <p:cNvCxnSpPr>
            <a:stCxn id="18" idx="1"/>
            <a:endCxn id="17" idx="3"/>
          </p:cNvCxnSpPr>
          <p:nvPr/>
        </p:nvCxnSpPr>
        <p:spPr>
          <a:xfrm flipH="1">
            <a:off x="5489594" y="5444877"/>
            <a:ext cx="16201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Connecteur droit avec flèche 26"/>
          <p:cNvCxnSpPr>
            <a:stCxn id="6" idx="2"/>
          </p:cNvCxnSpPr>
          <p:nvPr/>
        </p:nvCxnSpPr>
        <p:spPr>
          <a:xfrm>
            <a:off x="4517486" y="4554315"/>
            <a:ext cx="0" cy="42251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8" name="ZoneTexte 27"/>
          <p:cNvSpPr txBox="1"/>
          <p:nvPr/>
        </p:nvSpPr>
        <p:spPr>
          <a:xfrm>
            <a:off x="2202446" y="4554315"/>
            <a:ext cx="2448272" cy="369332"/>
          </a:xfrm>
          <a:prstGeom prst="rect">
            <a:avLst/>
          </a:prstGeom>
          <a:noFill/>
        </p:spPr>
        <p:txBody>
          <a:bodyPr wrap="square" rtlCol="0">
            <a:spAutoFit/>
          </a:bodyPr>
          <a:lstStyle/>
          <a:p>
            <a:r>
              <a:rPr lang="fr-FR" b="1" dirty="0" smtClean="0"/>
              <a:t>Exploitation du foncier</a:t>
            </a:r>
            <a:endParaRPr lang="fr-FR" b="1" dirty="0"/>
          </a:p>
        </p:txBody>
      </p:sp>
      <p:cxnSp>
        <p:nvCxnSpPr>
          <p:cNvPr id="30" name="Connecteur droit avec flèche 29"/>
          <p:cNvCxnSpPr>
            <a:endCxn id="6" idx="0"/>
          </p:cNvCxnSpPr>
          <p:nvPr/>
        </p:nvCxnSpPr>
        <p:spPr>
          <a:xfrm>
            <a:off x="2196175" y="2730927"/>
            <a:ext cx="2321311" cy="2392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Connecteur droit avec flèche 31"/>
          <p:cNvCxnSpPr>
            <a:endCxn id="6" idx="0"/>
          </p:cNvCxnSpPr>
          <p:nvPr/>
        </p:nvCxnSpPr>
        <p:spPr>
          <a:xfrm>
            <a:off x="4517486" y="2694923"/>
            <a:ext cx="0" cy="2752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Connecteur droit avec flèche 33"/>
          <p:cNvCxnSpPr>
            <a:endCxn id="6" idx="0"/>
          </p:cNvCxnSpPr>
          <p:nvPr/>
        </p:nvCxnSpPr>
        <p:spPr>
          <a:xfrm flipH="1">
            <a:off x="4517486" y="2730927"/>
            <a:ext cx="2304256" cy="2392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7" name="Flèche courbée vers la gauche 36"/>
          <p:cNvSpPr/>
          <p:nvPr/>
        </p:nvSpPr>
        <p:spPr>
          <a:xfrm rot="8754044">
            <a:off x="949319" y="2683590"/>
            <a:ext cx="1662611" cy="3693190"/>
          </a:xfrm>
          <a:prstGeom prst="curved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fr-FR">
              <a:solidFill>
                <a:schemeClr val="tx1"/>
              </a:solidFill>
            </a:endParaRPr>
          </a:p>
        </p:txBody>
      </p:sp>
      <p:sp>
        <p:nvSpPr>
          <p:cNvPr id="38" name="ZoneTexte 37"/>
          <p:cNvSpPr txBox="1"/>
          <p:nvPr/>
        </p:nvSpPr>
        <p:spPr>
          <a:xfrm>
            <a:off x="179512" y="5127866"/>
            <a:ext cx="1310143" cy="1200329"/>
          </a:xfrm>
          <a:prstGeom prst="rect">
            <a:avLst/>
          </a:prstGeom>
          <a:noFill/>
        </p:spPr>
        <p:txBody>
          <a:bodyPr wrap="square" rtlCol="0">
            <a:spAutoFit/>
          </a:bodyPr>
          <a:lstStyle/>
          <a:p>
            <a:r>
              <a:rPr lang="fr-FR" i="1" dirty="0" smtClean="0"/>
              <a:t>Surfaces  complétant celles de la coopérative</a:t>
            </a:r>
            <a:endParaRPr lang="fr-FR" i="1" dirty="0"/>
          </a:p>
        </p:txBody>
      </p:sp>
    </p:spTree>
    <p:extLst>
      <p:ext uri="{BB962C8B-B14F-4D97-AF65-F5344CB8AC3E}">
        <p14:creationId xmlns:p14="http://schemas.microsoft.com/office/powerpoint/2010/main" val="29686923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07704" y="44624"/>
            <a:ext cx="6851104" cy="1143000"/>
          </a:xfrm>
        </p:spPr>
        <p:txBody>
          <a:bodyPr>
            <a:noAutofit/>
          </a:bodyPr>
          <a:lstStyle/>
          <a:p>
            <a:r>
              <a:rPr lang="fr-FR" sz="3600" dirty="0" smtClean="0">
                <a:solidFill>
                  <a:schemeClr val="bg1"/>
                </a:solidFill>
              </a:rPr>
              <a:t>Un montage pour chaque projet : exemples</a:t>
            </a:r>
            <a:endParaRPr lang="fr-FR" sz="3600" dirty="0">
              <a:solidFill>
                <a:schemeClr val="bg1"/>
              </a:solidFill>
            </a:endParaRPr>
          </a:p>
        </p:txBody>
      </p:sp>
      <p:sp>
        <p:nvSpPr>
          <p:cNvPr id="8" name="Espace réservé du numéro de diapositive 7"/>
          <p:cNvSpPr>
            <a:spLocks noGrp="1"/>
          </p:cNvSpPr>
          <p:nvPr>
            <p:ph type="sldNum" sz="quarter" idx="12"/>
          </p:nvPr>
        </p:nvSpPr>
        <p:spPr/>
        <p:txBody>
          <a:bodyPr/>
          <a:lstStyle/>
          <a:p>
            <a:fld id="{DABE787A-35D9-422C-9E78-8542E84253D7}" type="slidenum">
              <a:rPr lang="fr-FR" smtClean="0"/>
              <a:t>9</a:t>
            </a:fld>
            <a:endParaRPr lang="fr-FR"/>
          </a:p>
        </p:txBody>
      </p:sp>
      <p:sp>
        <p:nvSpPr>
          <p:cNvPr id="3" name="ZoneTexte 2"/>
          <p:cNvSpPr txBox="1"/>
          <p:nvPr/>
        </p:nvSpPr>
        <p:spPr>
          <a:xfrm>
            <a:off x="179512" y="1340768"/>
            <a:ext cx="8640960" cy="5016758"/>
          </a:xfrm>
          <a:prstGeom prst="rect">
            <a:avLst/>
          </a:prstGeom>
          <a:noFill/>
        </p:spPr>
        <p:txBody>
          <a:bodyPr wrap="square" rtlCol="0">
            <a:spAutoFit/>
          </a:bodyPr>
          <a:lstStyle/>
          <a:p>
            <a:pPr algn="just"/>
            <a:r>
              <a:rPr lang="fr-FR" sz="2000" dirty="0" smtClean="0"/>
              <a:t>Projet n°2 : un propriétaire voulait donner ses vignes en fermage sans morceler le vignoble, la cave souhaitait conforter cinq adhérents n’ayant pas atteint la taille « atelier viticole rentable</a:t>
            </a:r>
            <a:r>
              <a:rPr lang="fr-FR" sz="2000" dirty="0"/>
              <a:t> », voici le montage retenu </a:t>
            </a:r>
            <a:r>
              <a:rPr lang="fr-FR" sz="2000" dirty="0" smtClean="0"/>
              <a:t>:</a:t>
            </a:r>
          </a:p>
          <a:p>
            <a:pPr algn="just"/>
            <a:endParaRPr lang="fr-FR" sz="2000" dirty="0"/>
          </a:p>
          <a:p>
            <a:pPr algn="just"/>
            <a:endParaRPr lang="fr-FR" sz="2000" dirty="0"/>
          </a:p>
          <a:p>
            <a:pPr algn="just"/>
            <a:endParaRPr lang="fr-FR" sz="2000" dirty="0" smtClean="0"/>
          </a:p>
          <a:p>
            <a:pPr algn="just"/>
            <a:endParaRPr lang="fr-FR" sz="2000" dirty="0"/>
          </a:p>
          <a:p>
            <a:pPr algn="just"/>
            <a:endParaRPr lang="fr-FR" sz="2000" dirty="0" smtClean="0"/>
          </a:p>
          <a:p>
            <a:pPr algn="just"/>
            <a:endParaRPr lang="fr-FR" sz="2000" dirty="0"/>
          </a:p>
          <a:p>
            <a:pPr algn="just"/>
            <a:endParaRPr lang="fr-FR" sz="2000" dirty="0" smtClean="0"/>
          </a:p>
          <a:p>
            <a:pPr algn="just"/>
            <a:endParaRPr lang="fr-FR" sz="2000" dirty="0"/>
          </a:p>
          <a:p>
            <a:pPr algn="just"/>
            <a:endParaRPr lang="fr-FR" sz="2000" dirty="0" smtClean="0"/>
          </a:p>
          <a:p>
            <a:pPr algn="just"/>
            <a:endParaRPr lang="fr-FR" sz="2000" dirty="0" smtClean="0"/>
          </a:p>
          <a:p>
            <a:endParaRPr lang="fr-FR" sz="2000" dirty="0" smtClean="0"/>
          </a:p>
          <a:p>
            <a:endParaRPr lang="fr-FR" sz="2000" dirty="0"/>
          </a:p>
          <a:p>
            <a:endParaRPr lang="fr-FR" sz="2000" dirty="0" smtClean="0"/>
          </a:p>
        </p:txBody>
      </p:sp>
      <p:sp>
        <p:nvSpPr>
          <p:cNvPr id="4" name="Rectangle 3"/>
          <p:cNvSpPr/>
          <p:nvPr/>
        </p:nvSpPr>
        <p:spPr>
          <a:xfrm>
            <a:off x="3511150" y="4077072"/>
            <a:ext cx="2212978" cy="1224136"/>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fr-FR" dirty="0"/>
              <a:t>Création d’une SCEA : </a:t>
            </a:r>
            <a:r>
              <a:rPr lang="fr-FR" dirty="0" smtClean="0"/>
              <a:t>(un </a:t>
            </a:r>
            <a:r>
              <a:rPr lang="fr-FR" dirty="0"/>
              <a:t>seul interlocuteur pour le propriétaire)</a:t>
            </a:r>
          </a:p>
        </p:txBody>
      </p:sp>
      <p:sp>
        <p:nvSpPr>
          <p:cNvPr id="5" name="Rectangle 4"/>
          <p:cNvSpPr/>
          <p:nvPr/>
        </p:nvSpPr>
        <p:spPr>
          <a:xfrm>
            <a:off x="1955440" y="2852936"/>
            <a:ext cx="1728192" cy="83245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fr-FR" dirty="0"/>
              <a:t>Cave coopérative</a:t>
            </a:r>
          </a:p>
        </p:txBody>
      </p:sp>
      <p:sp>
        <p:nvSpPr>
          <p:cNvPr id="29" name="Rectangle 28"/>
          <p:cNvSpPr/>
          <p:nvPr/>
        </p:nvSpPr>
        <p:spPr>
          <a:xfrm>
            <a:off x="5267808" y="2852936"/>
            <a:ext cx="1728192" cy="83245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fr-FR" dirty="0"/>
              <a:t>Exploitants</a:t>
            </a:r>
          </a:p>
        </p:txBody>
      </p:sp>
      <p:cxnSp>
        <p:nvCxnSpPr>
          <p:cNvPr id="14" name="Connecteur droit avec flèche 13"/>
          <p:cNvCxnSpPr>
            <a:endCxn id="4" idx="0"/>
          </p:cNvCxnSpPr>
          <p:nvPr/>
        </p:nvCxnSpPr>
        <p:spPr>
          <a:xfrm>
            <a:off x="2819536" y="3685386"/>
            <a:ext cx="1798103" cy="39168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Connecteur droit avec flèche 18"/>
          <p:cNvCxnSpPr>
            <a:stCxn id="29" idx="2"/>
            <a:endCxn id="4" idx="0"/>
          </p:cNvCxnSpPr>
          <p:nvPr/>
        </p:nvCxnSpPr>
        <p:spPr>
          <a:xfrm flipH="1">
            <a:off x="4617639" y="3685386"/>
            <a:ext cx="1514265" cy="39168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5724128" y="4077072"/>
            <a:ext cx="3168352" cy="1224136"/>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fr-FR" dirty="0"/>
              <a:t>Location et exploitation </a:t>
            </a:r>
            <a:r>
              <a:rPr lang="fr-FR" dirty="0" smtClean="0"/>
              <a:t>des </a:t>
            </a:r>
            <a:r>
              <a:rPr lang="fr-FR" dirty="0"/>
              <a:t>26 </a:t>
            </a:r>
            <a:r>
              <a:rPr lang="fr-FR" dirty="0" smtClean="0"/>
              <a:t>ha du propriétaire</a:t>
            </a:r>
            <a:endParaRPr lang="fr-FR" dirty="0"/>
          </a:p>
        </p:txBody>
      </p:sp>
      <p:sp>
        <p:nvSpPr>
          <p:cNvPr id="31" name="Rectangle 30"/>
          <p:cNvSpPr/>
          <p:nvPr/>
        </p:nvSpPr>
        <p:spPr>
          <a:xfrm>
            <a:off x="162136" y="4113076"/>
            <a:ext cx="2016224" cy="11521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fr-FR" dirty="0"/>
              <a:t>Propriétaire de 26 ha </a:t>
            </a:r>
          </a:p>
        </p:txBody>
      </p:sp>
      <p:sp>
        <p:nvSpPr>
          <p:cNvPr id="33" name="Flèche droite 32"/>
          <p:cNvSpPr/>
          <p:nvPr/>
        </p:nvSpPr>
        <p:spPr>
          <a:xfrm>
            <a:off x="2215006" y="4329100"/>
            <a:ext cx="1296144" cy="72008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fr-FR" dirty="0">
                <a:solidFill>
                  <a:schemeClr val="tx1"/>
                </a:solidFill>
              </a:rPr>
              <a:t>Fermage</a:t>
            </a:r>
          </a:p>
        </p:txBody>
      </p:sp>
    </p:spTree>
    <p:extLst>
      <p:ext uri="{BB962C8B-B14F-4D97-AF65-F5344CB8AC3E}">
        <p14:creationId xmlns:p14="http://schemas.microsoft.com/office/powerpoint/2010/main" val="1595985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07704" y="44624"/>
            <a:ext cx="6851104" cy="1143000"/>
          </a:xfrm>
        </p:spPr>
        <p:txBody>
          <a:bodyPr>
            <a:noAutofit/>
          </a:bodyPr>
          <a:lstStyle/>
          <a:p>
            <a:r>
              <a:rPr lang="fr-FR" sz="3600" dirty="0" smtClean="0">
                <a:solidFill>
                  <a:schemeClr val="bg1"/>
                </a:solidFill>
              </a:rPr>
              <a:t>Un montage pour chaque projet : exemples</a:t>
            </a:r>
            <a:endParaRPr lang="fr-FR" sz="3600" dirty="0">
              <a:solidFill>
                <a:schemeClr val="bg1"/>
              </a:solidFill>
            </a:endParaRPr>
          </a:p>
        </p:txBody>
      </p:sp>
      <p:sp>
        <p:nvSpPr>
          <p:cNvPr id="8" name="Espace réservé du numéro de diapositive 7"/>
          <p:cNvSpPr>
            <a:spLocks noGrp="1"/>
          </p:cNvSpPr>
          <p:nvPr>
            <p:ph type="sldNum" sz="quarter" idx="12"/>
          </p:nvPr>
        </p:nvSpPr>
        <p:spPr/>
        <p:txBody>
          <a:bodyPr/>
          <a:lstStyle/>
          <a:p>
            <a:fld id="{DABE787A-35D9-422C-9E78-8542E84253D7}" type="slidenum">
              <a:rPr lang="fr-FR" smtClean="0"/>
              <a:t>10</a:t>
            </a:fld>
            <a:endParaRPr lang="fr-FR"/>
          </a:p>
        </p:txBody>
      </p:sp>
      <p:sp>
        <p:nvSpPr>
          <p:cNvPr id="3" name="ZoneTexte 2"/>
          <p:cNvSpPr txBox="1"/>
          <p:nvPr/>
        </p:nvSpPr>
        <p:spPr>
          <a:xfrm>
            <a:off x="179512" y="1340768"/>
            <a:ext cx="8640960" cy="4708981"/>
          </a:xfrm>
          <a:prstGeom prst="rect">
            <a:avLst/>
          </a:prstGeom>
          <a:noFill/>
        </p:spPr>
        <p:txBody>
          <a:bodyPr wrap="square" rtlCol="0">
            <a:spAutoFit/>
          </a:bodyPr>
          <a:lstStyle/>
          <a:p>
            <a:pPr algn="just"/>
            <a:r>
              <a:rPr lang="fr-FR" sz="2000" dirty="0" smtClean="0"/>
              <a:t>Projet n°3 : un adhérent prend sa retraite et n’a pas de repreneur sur les parcelles engagées à la cave coopérative</a:t>
            </a:r>
          </a:p>
          <a:p>
            <a:pPr algn="just"/>
            <a:endParaRPr lang="fr-FR" sz="2000" dirty="0"/>
          </a:p>
          <a:p>
            <a:pPr algn="just"/>
            <a:endParaRPr lang="fr-FR" sz="2000" dirty="0"/>
          </a:p>
          <a:p>
            <a:pPr algn="just"/>
            <a:endParaRPr lang="fr-FR" sz="2000" dirty="0" smtClean="0"/>
          </a:p>
          <a:p>
            <a:pPr algn="just"/>
            <a:endParaRPr lang="fr-FR" sz="2000" dirty="0"/>
          </a:p>
          <a:p>
            <a:pPr algn="just"/>
            <a:endParaRPr lang="fr-FR" sz="2000" dirty="0" smtClean="0"/>
          </a:p>
          <a:p>
            <a:pPr algn="just"/>
            <a:endParaRPr lang="fr-FR" sz="2000" dirty="0"/>
          </a:p>
          <a:p>
            <a:pPr algn="just"/>
            <a:endParaRPr lang="fr-FR" sz="2000" dirty="0" smtClean="0"/>
          </a:p>
          <a:p>
            <a:pPr algn="just"/>
            <a:endParaRPr lang="fr-FR" sz="2000" dirty="0"/>
          </a:p>
          <a:p>
            <a:pPr algn="just"/>
            <a:endParaRPr lang="fr-FR" sz="2000" dirty="0" smtClean="0"/>
          </a:p>
          <a:p>
            <a:pPr algn="just"/>
            <a:endParaRPr lang="fr-FR" sz="2000" dirty="0" smtClean="0"/>
          </a:p>
          <a:p>
            <a:endParaRPr lang="fr-FR" sz="2000" dirty="0" smtClean="0"/>
          </a:p>
          <a:p>
            <a:endParaRPr lang="fr-FR" sz="2000" dirty="0"/>
          </a:p>
          <a:p>
            <a:endParaRPr lang="fr-FR" sz="2000" dirty="0" smtClean="0"/>
          </a:p>
        </p:txBody>
      </p:sp>
      <p:sp>
        <p:nvSpPr>
          <p:cNvPr id="6" name="ZoneTexte 5"/>
          <p:cNvSpPr txBox="1"/>
          <p:nvPr/>
        </p:nvSpPr>
        <p:spPr>
          <a:xfrm>
            <a:off x="3563888" y="2463279"/>
            <a:ext cx="2232248" cy="92333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fr-FR"/>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fr-FR" dirty="0"/>
              <a:t>La cave coopérative joue un rôle d’entremise</a:t>
            </a:r>
          </a:p>
        </p:txBody>
      </p:sp>
      <p:sp>
        <p:nvSpPr>
          <p:cNvPr id="7" name="Rectangle 6"/>
          <p:cNvSpPr/>
          <p:nvPr/>
        </p:nvSpPr>
        <p:spPr>
          <a:xfrm>
            <a:off x="3131840" y="3501008"/>
            <a:ext cx="3168352" cy="1296144"/>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fr-FR" dirty="0"/>
              <a:t>Signature du compromis de vente avec clause de substitution à un ou plusieurs associés coopérateurs</a:t>
            </a:r>
          </a:p>
        </p:txBody>
      </p:sp>
      <p:sp>
        <p:nvSpPr>
          <p:cNvPr id="15" name="Rectangle 14"/>
          <p:cNvSpPr/>
          <p:nvPr/>
        </p:nvSpPr>
        <p:spPr>
          <a:xfrm>
            <a:off x="3104254" y="4941168"/>
            <a:ext cx="3195938" cy="1296144"/>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fr-FR" dirty="0"/>
              <a:t>Réunion des associés coopérateurs, plusieurs se portent acquéreurs</a:t>
            </a:r>
          </a:p>
        </p:txBody>
      </p:sp>
      <p:sp>
        <p:nvSpPr>
          <p:cNvPr id="9" name="ZoneTexte 8"/>
          <p:cNvSpPr txBox="1"/>
          <p:nvPr/>
        </p:nvSpPr>
        <p:spPr>
          <a:xfrm>
            <a:off x="755576" y="3573016"/>
            <a:ext cx="2160240" cy="923330"/>
          </a:xfrm>
          <a:prstGeom prst="rect">
            <a:avLst/>
          </a:prstGeom>
          <a:noFill/>
        </p:spPr>
        <p:txBody>
          <a:bodyPr wrap="square" rtlCol="0">
            <a:spAutoFit/>
          </a:bodyPr>
          <a:lstStyle/>
          <a:p>
            <a:pPr algn="r"/>
            <a:r>
              <a:rPr lang="fr-FR" i="1" dirty="0" smtClean="0"/>
              <a:t>Le bien est « bloqué » par la cave coopérative</a:t>
            </a:r>
            <a:endParaRPr lang="fr-FR" i="1" dirty="0"/>
          </a:p>
        </p:txBody>
      </p:sp>
      <p:sp>
        <p:nvSpPr>
          <p:cNvPr id="10" name="ZoneTexte 9"/>
          <p:cNvSpPr txBox="1"/>
          <p:nvPr/>
        </p:nvSpPr>
        <p:spPr>
          <a:xfrm>
            <a:off x="971600" y="4941168"/>
            <a:ext cx="2016224" cy="1200329"/>
          </a:xfrm>
          <a:prstGeom prst="rect">
            <a:avLst/>
          </a:prstGeom>
          <a:noFill/>
        </p:spPr>
        <p:txBody>
          <a:bodyPr wrap="square" rtlCol="0">
            <a:spAutoFit/>
          </a:bodyPr>
          <a:lstStyle/>
          <a:p>
            <a:pPr algn="r"/>
            <a:r>
              <a:rPr lang="fr-FR" i="1" dirty="0"/>
              <a:t>Les associés coopérateurs se substituent à la coopérative</a:t>
            </a:r>
          </a:p>
        </p:txBody>
      </p:sp>
      <p:sp>
        <p:nvSpPr>
          <p:cNvPr id="11" name="Flèche vers le bas 10"/>
          <p:cNvSpPr/>
          <p:nvPr/>
        </p:nvSpPr>
        <p:spPr>
          <a:xfrm>
            <a:off x="4499992" y="4809190"/>
            <a:ext cx="432048" cy="308649"/>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fr-FR">
              <a:solidFill>
                <a:schemeClr val="tx1"/>
              </a:solidFill>
            </a:endParaRPr>
          </a:p>
        </p:txBody>
      </p:sp>
      <p:sp>
        <p:nvSpPr>
          <p:cNvPr id="20" name="Flèche vers le bas 19"/>
          <p:cNvSpPr/>
          <p:nvPr/>
        </p:nvSpPr>
        <p:spPr>
          <a:xfrm>
            <a:off x="4463988" y="3386609"/>
            <a:ext cx="432048" cy="308649"/>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fr-FR">
              <a:solidFill>
                <a:schemeClr val="tx1"/>
              </a:solidFill>
            </a:endParaRPr>
          </a:p>
        </p:txBody>
      </p:sp>
    </p:spTree>
    <p:extLst>
      <p:ext uri="{BB962C8B-B14F-4D97-AF65-F5344CB8AC3E}">
        <p14:creationId xmlns:p14="http://schemas.microsoft.com/office/powerpoint/2010/main" val="26091129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07704" y="44624"/>
            <a:ext cx="6851104" cy="1143000"/>
          </a:xfrm>
        </p:spPr>
        <p:txBody>
          <a:bodyPr>
            <a:noAutofit/>
          </a:bodyPr>
          <a:lstStyle/>
          <a:p>
            <a:r>
              <a:rPr lang="fr-FR" sz="3600" dirty="0" smtClean="0">
                <a:solidFill>
                  <a:schemeClr val="bg1"/>
                </a:solidFill>
              </a:rPr>
              <a:t>Un montage pour chaque projet : exemples</a:t>
            </a:r>
            <a:endParaRPr lang="fr-FR" sz="3600" dirty="0">
              <a:solidFill>
                <a:schemeClr val="bg1"/>
              </a:solidFill>
            </a:endParaRPr>
          </a:p>
        </p:txBody>
      </p:sp>
      <p:sp>
        <p:nvSpPr>
          <p:cNvPr id="8" name="Espace réservé du numéro de diapositive 7"/>
          <p:cNvSpPr>
            <a:spLocks noGrp="1"/>
          </p:cNvSpPr>
          <p:nvPr>
            <p:ph type="sldNum" sz="quarter" idx="12"/>
          </p:nvPr>
        </p:nvSpPr>
        <p:spPr/>
        <p:txBody>
          <a:bodyPr/>
          <a:lstStyle/>
          <a:p>
            <a:fld id="{DABE787A-35D9-422C-9E78-8542E84253D7}" type="slidenum">
              <a:rPr lang="fr-FR" smtClean="0"/>
              <a:t>11</a:t>
            </a:fld>
            <a:endParaRPr lang="fr-FR"/>
          </a:p>
        </p:txBody>
      </p:sp>
      <p:sp>
        <p:nvSpPr>
          <p:cNvPr id="3" name="ZoneTexte 2"/>
          <p:cNvSpPr txBox="1"/>
          <p:nvPr/>
        </p:nvSpPr>
        <p:spPr>
          <a:xfrm>
            <a:off x="179512" y="1340768"/>
            <a:ext cx="8640960" cy="4708981"/>
          </a:xfrm>
          <a:prstGeom prst="rect">
            <a:avLst/>
          </a:prstGeom>
          <a:noFill/>
        </p:spPr>
        <p:txBody>
          <a:bodyPr wrap="square" rtlCol="0">
            <a:spAutoFit/>
          </a:bodyPr>
          <a:lstStyle/>
          <a:p>
            <a:pPr algn="just"/>
            <a:r>
              <a:rPr lang="fr-FR" sz="2000" dirty="0" smtClean="0"/>
              <a:t>Projet n°4 : </a:t>
            </a:r>
            <a:r>
              <a:rPr lang="fr-FR" sz="2000" dirty="0" smtClean="0"/>
              <a:t>mobiliser des investisseurs sur le foncier </a:t>
            </a:r>
            <a:r>
              <a:rPr lang="fr-FR" sz="2000" dirty="0" smtClean="0"/>
              <a:t>et acheter des vignes sans repreneurs pour installer les jeunes</a:t>
            </a:r>
          </a:p>
          <a:p>
            <a:pPr algn="just"/>
            <a:endParaRPr lang="fr-FR" sz="2000" dirty="0"/>
          </a:p>
          <a:p>
            <a:pPr algn="just"/>
            <a:endParaRPr lang="fr-FR" sz="2000" dirty="0"/>
          </a:p>
          <a:p>
            <a:pPr algn="just"/>
            <a:endParaRPr lang="fr-FR" sz="2000" dirty="0" smtClean="0"/>
          </a:p>
          <a:p>
            <a:pPr algn="just"/>
            <a:endParaRPr lang="fr-FR" sz="2000" dirty="0"/>
          </a:p>
          <a:p>
            <a:pPr algn="just"/>
            <a:endParaRPr lang="fr-FR" sz="2000" dirty="0" smtClean="0"/>
          </a:p>
          <a:p>
            <a:pPr algn="just"/>
            <a:endParaRPr lang="fr-FR" sz="2000" dirty="0"/>
          </a:p>
          <a:p>
            <a:pPr algn="just"/>
            <a:endParaRPr lang="fr-FR" sz="2000" dirty="0" smtClean="0"/>
          </a:p>
          <a:p>
            <a:pPr algn="just"/>
            <a:endParaRPr lang="fr-FR" sz="2000" dirty="0"/>
          </a:p>
          <a:p>
            <a:pPr algn="just"/>
            <a:endParaRPr lang="fr-FR" sz="2000" dirty="0" smtClean="0"/>
          </a:p>
          <a:p>
            <a:pPr algn="just"/>
            <a:endParaRPr lang="fr-FR" sz="2000" dirty="0" smtClean="0"/>
          </a:p>
          <a:p>
            <a:endParaRPr lang="fr-FR" sz="2000" dirty="0" smtClean="0"/>
          </a:p>
          <a:p>
            <a:endParaRPr lang="fr-FR" sz="2000" dirty="0"/>
          </a:p>
          <a:p>
            <a:endParaRPr lang="fr-FR" sz="2000" dirty="0" smtClean="0"/>
          </a:p>
        </p:txBody>
      </p:sp>
      <p:sp>
        <p:nvSpPr>
          <p:cNvPr id="4" name="Rectangle 3"/>
          <p:cNvSpPr/>
          <p:nvPr/>
        </p:nvSpPr>
        <p:spPr>
          <a:xfrm>
            <a:off x="3671900" y="3736228"/>
            <a:ext cx="1656184" cy="108012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fr-FR" dirty="0"/>
              <a:t>Création d’un GFA</a:t>
            </a:r>
          </a:p>
        </p:txBody>
      </p:sp>
      <p:sp>
        <p:nvSpPr>
          <p:cNvPr id="5" name="ZoneTexte 4"/>
          <p:cNvSpPr txBox="1"/>
          <p:nvPr/>
        </p:nvSpPr>
        <p:spPr>
          <a:xfrm>
            <a:off x="1979712" y="2370036"/>
            <a:ext cx="1440160" cy="1200329"/>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fr-FR"/>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fr-FR" dirty="0" smtClean="0"/>
              <a:t>Personne physique associé coopérateur</a:t>
            </a:r>
            <a:endParaRPr lang="fr-FR" dirty="0"/>
          </a:p>
        </p:txBody>
      </p:sp>
      <p:sp>
        <p:nvSpPr>
          <p:cNvPr id="14" name="ZoneTexte 13"/>
          <p:cNvSpPr txBox="1"/>
          <p:nvPr/>
        </p:nvSpPr>
        <p:spPr>
          <a:xfrm>
            <a:off x="5623451" y="2370036"/>
            <a:ext cx="3269027" cy="1200329"/>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fr-FR"/>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fr-FR" dirty="0"/>
              <a:t>Investisseurs : chefs d’entreprise locaux amateurs de vins: propriétaires fonciers et ambassadeurs de leurs vins</a:t>
            </a:r>
          </a:p>
        </p:txBody>
      </p:sp>
      <p:sp>
        <p:nvSpPr>
          <p:cNvPr id="12" name="Rectangle 11"/>
          <p:cNvSpPr/>
          <p:nvPr/>
        </p:nvSpPr>
        <p:spPr>
          <a:xfrm>
            <a:off x="6249852" y="3695258"/>
            <a:ext cx="2016224" cy="172819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fr-FR" dirty="0" smtClean="0"/>
              <a:t>chaque </a:t>
            </a:r>
            <a:r>
              <a:rPr lang="fr-FR" dirty="0" smtClean="0"/>
              <a:t>année ils reçoivent 95 bouteilles de la cuvée portant le nom du GFA créé</a:t>
            </a:r>
            <a:endParaRPr lang="fr-FR" dirty="0"/>
          </a:p>
        </p:txBody>
      </p:sp>
      <p:sp>
        <p:nvSpPr>
          <p:cNvPr id="16" name="Rectangle 15"/>
          <p:cNvSpPr/>
          <p:nvPr/>
        </p:nvSpPr>
        <p:spPr>
          <a:xfrm>
            <a:off x="3589513" y="5229200"/>
            <a:ext cx="1820957" cy="1296144"/>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fr-FR" dirty="0"/>
              <a:t>Parcelles données à bail aux associés coopérateurs</a:t>
            </a:r>
          </a:p>
        </p:txBody>
      </p:sp>
      <p:sp>
        <p:nvSpPr>
          <p:cNvPr id="18" name="Flèche vers le bas 17"/>
          <p:cNvSpPr/>
          <p:nvPr/>
        </p:nvSpPr>
        <p:spPr>
          <a:xfrm>
            <a:off x="4283968" y="4816348"/>
            <a:ext cx="432048" cy="412852"/>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fr-FR">
              <a:solidFill>
                <a:schemeClr val="tx1"/>
              </a:solidFill>
            </a:endParaRPr>
          </a:p>
        </p:txBody>
      </p:sp>
      <p:cxnSp>
        <p:nvCxnSpPr>
          <p:cNvPr id="19" name="Connecteur droit avec flèche 18"/>
          <p:cNvCxnSpPr>
            <a:endCxn id="4" idx="0"/>
          </p:cNvCxnSpPr>
          <p:nvPr/>
        </p:nvCxnSpPr>
        <p:spPr>
          <a:xfrm>
            <a:off x="2699792" y="3570365"/>
            <a:ext cx="1800200" cy="1658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Connecteur droit avec flèche 21"/>
          <p:cNvCxnSpPr>
            <a:stCxn id="14" idx="2"/>
            <a:endCxn id="12" idx="0"/>
          </p:cNvCxnSpPr>
          <p:nvPr/>
        </p:nvCxnSpPr>
        <p:spPr>
          <a:xfrm flipH="1">
            <a:off x="7257964" y="3570365"/>
            <a:ext cx="1" cy="12489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Connecteur droit avec flèche 23"/>
          <p:cNvCxnSpPr>
            <a:endCxn id="4" idx="0"/>
          </p:cNvCxnSpPr>
          <p:nvPr/>
        </p:nvCxnSpPr>
        <p:spPr>
          <a:xfrm flipH="1">
            <a:off x="4499992" y="3632811"/>
            <a:ext cx="2757972" cy="10341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79064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p:cNvSpPr>
            <a:spLocks noGrp="1"/>
          </p:cNvSpPr>
          <p:nvPr>
            <p:ph type="sldNum" sz="quarter" idx="12"/>
          </p:nvPr>
        </p:nvSpPr>
        <p:spPr/>
        <p:txBody>
          <a:bodyPr/>
          <a:lstStyle/>
          <a:p>
            <a:fld id="{DABE787A-35D9-422C-9E78-8542E84253D7}" type="slidenum">
              <a:rPr lang="fr-FR" smtClean="0"/>
              <a:t>12</a:t>
            </a:fld>
            <a:endParaRPr lang="fr-FR"/>
          </a:p>
        </p:txBody>
      </p:sp>
      <p:sp>
        <p:nvSpPr>
          <p:cNvPr id="6" name="Titre 1"/>
          <p:cNvSpPr>
            <a:spLocks noGrp="1"/>
          </p:cNvSpPr>
          <p:nvPr>
            <p:ph type="title"/>
          </p:nvPr>
        </p:nvSpPr>
        <p:spPr>
          <a:xfrm>
            <a:off x="1907704" y="44624"/>
            <a:ext cx="6851104" cy="1143000"/>
          </a:xfrm>
        </p:spPr>
        <p:txBody>
          <a:bodyPr>
            <a:noAutofit/>
          </a:bodyPr>
          <a:lstStyle/>
          <a:p>
            <a:r>
              <a:rPr lang="fr-FR" sz="3600" dirty="0" smtClean="0">
                <a:solidFill>
                  <a:schemeClr val="bg1"/>
                </a:solidFill>
              </a:rPr>
              <a:t>A venir en 2014 pour les coopératives …</a:t>
            </a:r>
            <a:endParaRPr lang="fr-FR" sz="3600" dirty="0">
              <a:solidFill>
                <a:schemeClr val="bg1"/>
              </a:solidFill>
            </a:endParaRPr>
          </a:p>
        </p:txBody>
      </p:sp>
      <p:sp>
        <p:nvSpPr>
          <p:cNvPr id="7" name="ZoneTexte 6"/>
          <p:cNvSpPr txBox="1"/>
          <p:nvPr/>
        </p:nvSpPr>
        <p:spPr>
          <a:xfrm>
            <a:off x="251520" y="1484784"/>
            <a:ext cx="8640960" cy="1077218"/>
          </a:xfrm>
          <a:prstGeom prst="rect">
            <a:avLst/>
          </a:prstGeom>
          <a:noFill/>
        </p:spPr>
        <p:txBody>
          <a:bodyPr wrap="square" rtlCol="0">
            <a:spAutoFit/>
          </a:bodyPr>
          <a:lstStyle/>
          <a:p>
            <a:pPr algn="just"/>
            <a:r>
              <a:rPr lang="fr-FR" sz="3200" b="1" dirty="0" smtClean="0"/>
              <a:t>Loi d’avenir agricole </a:t>
            </a:r>
            <a:r>
              <a:rPr lang="fr-FR" sz="3200" dirty="0" smtClean="0"/>
              <a:t>: ouverture des GFA aux coopératives en tant que personnes morales </a:t>
            </a:r>
            <a:endParaRPr lang="fr-FR" sz="3200" dirty="0"/>
          </a:p>
        </p:txBody>
      </p:sp>
      <p:sp>
        <p:nvSpPr>
          <p:cNvPr id="8" name="ZoneTexte 7"/>
          <p:cNvSpPr txBox="1"/>
          <p:nvPr/>
        </p:nvSpPr>
        <p:spPr>
          <a:xfrm>
            <a:off x="248274" y="2924944"/>
            <a:ext cx="8640960" cy="3046988"/>
          </a:xfrm>
          <a:prstGeom prst="rect">
            <a:avLst/>
          </a:prstGeom>
          <a:noFill/>
        </p:spPr>
        <p:txBody>
          <a:bodyPr wrap="square" rtlCol="0">
            <a:spAutoFit/>
          </a:bodyPr>
          <a:lstStyle/>
          <a:p>
            <a:pPr algn="just"/>
            <a:r>
              <a:rPr lang="fr-FR" sz="3200" b="1" dirty="0" smtClean="0"/>
              <a:t>SAFER/CCVF</a:t>
            </a:r>
            <a:r>
              <a:rPr lang="fr-FR" sz="3200" dirty="0" smtClean="0"/>
              <a:t> : partenariat commun afin de renforcer les outils coopératifs sur le territoire</a:t>
            </a:r>
          </a:p>
          <a:p>
            <a:pPr algn="just"/>
            <a:endParaRPr lang="fr-FR" sz="3200" dirty="0" smtClean="0"/>
          </a:p>
          <a:p>
            <a:pPr algn="just"/>
            <a:r>
              <a:rPr lang="fr-FR" sz="3200" b="1" dirty="0" smtClean="0"/>
              <a:t>Haut Conseil de la Coopération Agricole </a:t>
            </a:r>
            <a:r>
              <a:rPr lang="fr-FR" sz="3200" dirty="0" smtClean="0"/>
              <a:t>: élaboration d’un doctrine sur le foncier pour les coopératives</a:t>
            </a:r>
            <a:endParaRPr lang="fr-FR" sz="3200" dirty="0"/>
          </a:p>
        </p:txBody>
      </p:sp>
    </p:spTree>
    <p:extLst>
      <p:ext uri="{BB962C8B-B14F-4D97-AF65-F5344CB8AC3E}">
        <p14:creationId xmlns:p14="http://schemas.microsoft.com/office/powerpoint/2010/main" val="2935783214"/>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1486</TotalTime>
  <Words>577</Words>
  <Application>Microsoft Office PowerPoint</Application>
  <PresentationFormat>Affichage à l'écran (4:3)</PresentationFormat>
  <Paragraphs>137</Paragraphs>
  <Slides>12</Slides>
  <Notes>0</Notes>
  <HiddenSlides>0</HiddenSlides>
  <MMClips>0</MMClips>
  <ScaleCrop>false</ScaleCrop>
  <HeadingPairs>
    <vt:vector size="4" baseType="variant">
      <vt:variant>
        <vt:lpstr>Thème</vt:lpstr>
      </vt:variant>
      <vt:variant>
        <vt:i4>1</vt:i4>
      </vt:variant>
      <vt:variant>
        <vt:lpstr>Titres des diapositives</vt:lpstr>
      </vt:variant>
      <vt:variant>
        <vt:i4>12</vt:i4>
      </vt:variant>
    </vt:vector>
  </HeadingPairs>
  <TitlesOfParts>
    <vt:vector size="13" baseType="lpstr">
      <vt:lpstr>Thème Office</vt:lpstr>
      <vt:lpstr>les caves coopératives et le foncier  </vt:lpstr>
      <vt:lpstr>Plan</vt:lpstr>
      <vt:lpstr>L’intérêt du sujet</vt:lpstr>
      <vt:lpstr>Que font les caves coopératives aujourd’hui?</vt:lpstr>
      <vt:lpstr>Que font les caves coopératives aujourd’hui?</vt:lpstr>
      <vt:lpstr>Agir sur le foncier : la nécessité d’un débat approfondi</vt:lpstr>
      <vt:lpstr>Présentation PowerPoint</vt:lpstr>
      <vt:lpstr>Un montage pour chaque projet : exemples</vt:lpstr>
      <vt:lpstr>Un montage pour chaque projet : exemples</vt:lpstr>
      <vt:lpstr>Un montage pour chaque projet : exemples</vt:lpstr>
      <vt:lpstr>Un montage pour chaque projet : exemples</vt:lpstr>
      <vt:lpstr>A venir en 2014 pour les coopératives …</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Bureau  du 1er août 2012</dc:title>
  <dc:creator>Lucie Suchet</dc:creator>
  <cp:lastModifiedBy>Lucie Suchet</cp:lastModifiedBy>
  <cp:revision>79</cp:revision>
  <cp:lastPrinted>2013-03-15T14:03:05Z</cp:lastPrinted>
  <dcterms:created xsi:type="dcterms:W3CDTF">2012-07-27T09:45:26Z</dcterms:created>
  <dcterms:modified xsi:type="dcterms:W3CDTF">2014-01-15T10:05:08Z</dcterms:modified>
</cp:coreProperties>
</file>