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28" y="-8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</a:lstStyle>
          <a:p>
            <a:fld id="{884E68FD-0398-45A1-B194-0C5672AD436D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4635C2-069C-4C79-8331-3DD27E203434}" type="slidenum">
              <a:rPr lang="fr-FR"/>
              <a:pPr/>
              <a:t>1</a:t>
            </a:fld>
            <a:endParaRPr lang="fr-FR"/>
          </a:p>
        </p:txBody>
      </p:sp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79500" y="5078413"/>
            <a:ext cx="54006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B82FB95-FEF5-49A6-A8EF-4F405AFD5769}" type="slidenum">
              <a:rPr lang="fr-FR"/>
              <a:pPr/>
              <a:t>2</a:t>
            </a:fld>
            <a:endParaRPr lang="fr-FR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8C2A93-660F-4F7A-9754-E6B9F3DD287E}" type="slidenum">
              <a:rPr lang="fr-FR"/>
              <a:pPr/>
              <a:t>3</a:t>
            </a:fld>
            <a:endParaRPr lang="fr-FR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8D822D8-613D-488C-A356-AE9FDB90E8AF}" type="slidenum">
              <a:rPr lang="fr-FR"/>
              <a:pPr/>
              <a:t>4</a:t>
            </a:fld>
            <a:endParaRPr 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901DA6-4B42-49FE-9C69-AC506CC5F437}" type="slidenum">
              <a:rPr lang="fr-FR"/>
              <a:pPr/>
              <a:t>5</a:t>
            </a:fld>
            <a:endParaRPr lang="fr-FR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925398-E866-411A-8288-95B948E51ADC}" type="slidenum">
              <a:rPr lang="fr-FR"/>
              <a:pPr/>
              <a:t>6</a:t>
            </a:fld>
            <a:endParaRPr 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5DDF35A-478E-4F53-920E-34168CF39632}" type="slidenum">
              <a:rPr lang="fr-FR"/>
              <a:pPr/>
              <a:t>7</a:t>
            </a:fld>
            <a:endParaRPr 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04E187-C1EE-4870-A397-CA2CBC8D2687}" type="slidenum">
              <a:rPr lang="fr-FR"/>
              <a:pPr/>
              <a:t>8</a:t>
            </a:fld>
            <a:endParaRPr 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A25A78-C787-4C00-8482-21851462FF34}" type="slidenum">
              <a:rPr lang="fr-FR"/>
              <a:pPr/>
              <a:t>9</a:t>
            </a:fld>
            <a:endParaRPr 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17CCFF-231F-416C-A9F6-3BA6292823BA}" type="slidenum">
              <a:rPr lang="fr-FR"/>
              <a:pPr/>
              <a:t>10</a:t>
            </a:fld>
            <a:endParaRPr 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EDF67B-F4A6-4384-9B2C-4E5CC1BE9AD8}" type="slidenum">
              <a:rPr lang="fr-FR"/>
              <a:pPr/>
              <a:t>11</a:t>
            </a:fld>
            <a:endParaRPr 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E5B498-CD5D-4716-B79B-6CF731B98D01}" type="slidenum">
              <a:rPr lang="fr-FR"/>
              <a:pPr/>
              <a:t>12</a:t>
            </a:fld>
            <a:endParaRPr 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D4D4B6-1B90-4189-811C-1E947BAC9C2E}" type="slidenum">
              <a:rPr lang="fr-FR"/>
              <a:pPr/>
              <a:t>13</a:t>
            </a:fld>
            <a:endParaRPr 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3CF7F4-04F1-46B9-B1F4-696EAC3685FC}" type="slidenum">
              <a:rPr lang="fr-FR"/>
              <a:pPr/>
              <a:t>14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E73DE49-6288-4BC5-AF89-E457365494BE}" type="slidenum">
              <a:rPr lang="fr-FR"/>
              <a:pPr/>
              <a:t>15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B5B07A-1A80-4D06-A4CF-B6B79048DE63}" type="slidenum">
              <a:rPr lang="fr-FR"/>
              <a:pPr/>
              <a:t>16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4AC8677-4A44-49B1-9559-0F7C07201A5C}" type="slidenum">
              <a:rPr lang="fr-FR"/>
              <a:pPr/>
              <a:t>17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E322728-7D81-4E61-9DD2-72A75A5F3781}" type="slidenum">
              <a:rPr lang="fr-FR"/>
              <a:pPr/>
              <a:t>18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958246-86DE-4A60-834C-B4B9801E847F}" type="slidenum">
              <a:rPr lang="fr-FR"/>
              <a:pPr/>
              <a:t>19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2B8AC2-F321-45D5-9F85-FC2FC654AE7E}" type="slidenum">
              <a:rPr lang="fr-FR"/>
              <a:pPr/>
              <a:t>20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B9C1A6-0B76-4601-875C-C05035279631}" type="slidenum">
              <a:rPr lang="fr-FR"/>
              <a:pPr/>
              <a:t>21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9863" y="3160713"/>
            <a:ext cx="898525" cy="1255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4500563"/>
            <a:ext cx="338138" cy="2339975"/>
          </a:xfrm>
          <a:prstGeom prst="rect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vert="eaVert" lIns="90000" tIns="45000" rIns="90000" bIns="45000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FR" sz="16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D.R.D.D.I. BOURGOGNE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539750" y="4500563"/>
            <a:ext cx="338138" cy="2339975"/>
          </a:xfrm>
          <a:prstGeom prst="rect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vert="eaVert" lIns="90000" tIns="45000" rIns="90000" bIns="45000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FR" sz="16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D.R.D.D.I. BOURGOGNE</a:t>
            </a: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539750" y="4500563"/>
            <a:ext cx="338138" cy="2339975"/>
          </a:xfrm>
          <a:prstGeom prst="rect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vert="eaVert" lIns="90000" tIns="45000" rIns="90000" bIns="45000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FR" sz="16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D.R.D.D.I. BOURGOGNE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541338" y="4500563"/>
            <a:ext cx="338137" cy="2339975"/>
          </a:xfrm>
          <a:prstGeom prst="rect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vert="eaVert" lIns="90000" tIns="45000" rIns="90000" bIns="45000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FR" sz="16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D.R.D.D.I. BOURGOGNE</a:t>
            </a: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76250" y="539750"/>
            <a:ext cx="422275" cy="2505075"/>
          </a:xfrm>
          <a:prstGeom prst="rect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vert="eaVert" lIns="90000" tIns="45000" rIns="90000" bIns="45000" anchor="ctr" anchorCtr="1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FR" sz="20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PR</a:t>
            </a:r>
            <a:r>
              <a:rPr lang="fr-FR" sz="2000" b="1">
                <a:solidFill>
                  <a:srgbClr val="C0C0C0"/>
                </a:solidFill>
                <a:latin typeface="Calibri" pitchFamily="32" charset="0"/>
                <a:cs typeface="Arial" charset="0"/>
              </a:rPr>
              <a:t>É</a:t>
            </a:r>
            <a:r>
              <a:rPr lang="fr-FR" sz="20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SENTATION</a:t>
            </a: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9144000" y="6948488"/>
            <a:ext cx="720725" cy="430212"/>
          </a:xfrm>
          <a:prstGeom prst="rect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ctr"/>
          <a:lstStyle/>
          <a:p>
            <a:pPr algn="ctr">
              <a:lnSpc>
                <a:spcPct val="102000"/>
              </a:lnSpc>
            </a:pPr>
            <a:fld id="{50C93BC1-7A12-4D0A-9E63-02982435A9F1}" type="slidenum">
              <a:rPr lang="fr-FR" sz="2200" b="1">
                <a:solidFill>
                  <a:srgbClr val="C0C0C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pPr algn="ctr">
                <a:lnSpc>
                  <a:spcPct val="102000"/>
                </a:lnSpc>
              </a:pPr>
              <a:t>‹N°›</a:t>
            </a:fld>
            <a:endParaRPr lang="fr-FR" sz="2200" b="1">
              <a:solidFill>
                <a:srgbClr val="C0C0C0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800225" y="1439863"/>
            <a:ext cx="7199313" cy="419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97920" rIns="90000" bIns="45000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en-US" sz="6000" b="1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Le Volume Complémentaire Individuel</a:t>
            </a:r>
          </a:p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en-US" sz="4000" b="1">
                <a:solidFill>
                  <a:srgbClr val="0000FF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* * * * * *</a:t>
            </a:r>
          </a:p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en-US" sz="60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V.C.I.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1219200" y="2886075"/>
            <a:ext cx="8099425" cy="1892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Mise en place du dispositif :</a:t>
            </a:r>
          </a:p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Décret n° 2013-1051</a:t>
            </a:r>
          </a:p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du 22 novembre 2013</a:t>
            </a:r>
          </a:p>
        </p:txBody>
      </p:sp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1255713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0188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1219200" y="2886075"/>
            <a:ext cx="8099425" cy="1892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Liste des AOC bénéficiaires :</a:t>
            </a:r>
          </a:p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Décret n° 2013-1056</a:t>
            </a:r>
          </a:p>
          <a:p>
            <a:pPr algn="ctr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du 24 novembre 2013</a:t>
            </a:r>
          </a:p>
        </p:txBody>
      </p:sp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1255713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0188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1260475" y="1584325"/>
            <a:ext cx="8099425" cy="1270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Liste des AOC bénéficiaires :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2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(Vins blancs tranquilles)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79500" y="3060700"/>
            <a:ext cx="4140200" cy="3159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(7/20)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aligoté (7/21)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Coteaux bourguignons (7/21)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Chitry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Côte chalonnaise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Côte d'Auxerre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Côte Saint-Jacques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Coulanges-la-Vineuse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La Chapelle Notre-Dame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Montrecul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Le Chapitre (7/19)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400675" y="3060700"/>
            <a:ext cx="4319588" cy="2879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Tonnerre (7/18)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Hautes Côtes de Beaune (6/19)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Bourgogne Hautes Côtes de Nuits (6/19)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Petit Chablis (10/25)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Chablis (10/25)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Chablis premier Cru (10/25)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Mâcon (5/21)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Mâcon Village (7/20)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Mâcon + dénomination géographique (7/19)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Marsannay (6/16)</a:t>
            </a:r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255713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 rot="1980000">
            <a:off x="6580188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260475" y="3060700"/>
            <a:ext cx="3959225" cy="2879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Montagny (6/18)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Montagny premier cru (6/17)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Pernand-Vergelesses (5/15)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Pernand-Vergelesses premier cru (5/15)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Pouilly-Fuissé (7/18)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Pouilly-Fuissé + dénomination (7/17)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Pouilly-Vinzelles (7/18)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Pouilly-Vinzelles + dénomination (7/17)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Pouilly-Loché (7/18)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Pouilly-Loché + dénomination (7/17)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400675" y="3060700"/>
            <a:ext cx="3959225" cy="2879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Rully (6/17)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Rully premier cru (6/17)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Saint-Bris (6/19)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Saint-Romain (6/16)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Saint-Véran (6/19)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Saint-Véran + dénomination (6/18)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Savigny-lès-Beaune (5/15)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Savigny-lès-Beaune premier cru (5/15) 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Viré-Clessé (6/19)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FR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Viré-Clessé + dénomination (6/18)</a:t>
            </a:r>
          </a:p>
        </p:txBody>
      </p:sp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260475" y="1584325"/>
            <a:ext cx="8280400" cy="1270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Liste des AOC bénéficiaires (suite) :</a:t>
            </a:r>
          </a:p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200" b="1" i="1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(Vins blancs tranquilles)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79613" y="2794000"/>
            <a:ext cx="7559675" cy="3581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26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ajout d'un volume au rendement autorisé sans dépasser le rendement butoir ;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26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gestion du VCI par les ODG ;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26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interdiction de conditionner le VCI ;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26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reprise des informations du VCI sur différents documents.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fr-FR" sz="2600">
              <a:solidFill>
                <a:srgbClr val="000000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fr-FR" sz="2200">
              <a:solidFill>
                <a:srgbClr val="000000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</p:txBody>
      </p:sp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979613" y="2794000"/>
            <a:ext cx="7199312" cy="1035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déclaration de récolte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	Elle reprend :</a:t>
            </a:r>
          </a:p>
        </p:txBody>
      </p:sp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132138" y="3959225"/>
            <a:ext cx="6408737" cy="769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volume en dépassement du rendement autorisé (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DRA</a:t>
            </a: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), y compris sur le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VCI.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979613" y="3959225"/>
            <a:ext cx="1079500" cy="430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 algn="ctr">
              <a:lnSpc>
                <a:spcPct val="102000"/>
              </a:lnSpc>
              <a:spcBef>
                <a:spcPts val="850"/>
              </a:spcBef>
              <a:tabLst>
                <a:tab pos="723900" algn="l"/>
              </a:tabLst>
            </a:pP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ligne 16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979613" y="3960813"/>
            <a:ext cx="1079500" cy="430212"/>
          </a:xfrm>
          <a:prstGeom prst="rect">
            <a:avLst/>
          </a:prstGeom>
          <a:solidFill>
            <a:srgbClr val="00FF00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 algn="ctr">
              <a:lnSpc>
                <a:spcPct val="102000"/>
              </a:lnSpc>
              <a:spcBef>
                <a:spcPts val="850"/>
              </a:spcBef>
              <a:tabLst>
                <a:tab pos="723900" algn="l"/>
              </a:tabLst>
            </a:pP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ligne 16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979613" y="4968875"/>
            <a:ext cx="1079500" cy="430213"/>
          </a:xfrm>
          <a:prstGeom prst="rect">
            <a:avLst/>
          </a:prstGeom>
          <a:solidFill>
            <a:srgbClr val="00FF00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 algn="ctr">
              <a:lnSpc>
                <a:spcPct val="102000"/>
              </a:lnSpc>
              <a:spcBef>
                <a:spcPts val="850"/>
              </a:spcBef>
              <a:tabLst>
                <a:tab pos="723900" algn="l"/>
              </a:tabLst>
            </a:pP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ligne 19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3132138" y="4968875"/>
            <a:ext cx="6408737" cy="431800"/>
          </a:xfrm>
          <a:prstGeom prst="rect">
            <a:avLst/>
          </a:prstGeom>
          <a:solidFill>
            <a:srgbClr val="00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volume de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VCI</a:t>
            </a: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pris sur le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DRA.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3132138" y="3960813"/>
            <a:ext cx="6408737" cy="769937"/>
          </a:xfrm>
          <a:prstGeom prst="rect">
            <a:avLst/>
          </a:prstGeom>
          <a:solidFill>
            <a:srgbClr val="00FF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volume en dépassement du rendement autorisé (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DRA</a:t>
            </a: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), y compris sur le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VCI.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979613" y="2794000"/>
            <a:ext cx="7199312" cy="2398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registre spécifique de suivi du VCI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	</a:t>
            </a:r>
            <a:r>
              <a:rPr lang="fr-FR" sz="24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Il reprend :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les opérations relatives au VCI par appellation,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les récipients où sont stockés les VCI,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le lieu physique de détention (si chez tiers).</a:t>
            </a:r>
          </a:p>
        </p:txBody>
      </p:sp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979613" y="2794000"/>
            <a:ext cx="7559675" cy="1811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déclaration de stock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22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	</a:t>
            </a:r>
            <a:r>
              <a:rPr lang="fr-FR" sz="24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Elle reprend :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le volume de VCI à part des appellations revendiquées.</a:t>
            </a: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979613" y="2794000"/>
            <a:ext cx="7199312" cy="218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stockage du VCI :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	</a:t>
            </a:r>
            <a:r>
              <a:rPr lang="fr-FR" sz="24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Il doit :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être effectué en vrac et séparé de l'appellation sauf lorsqu'un récipient de l'appellation n'est pas rempli entièrement.</a:t>
            </a:r>
          </a:p>
        </p:txBody>
      </p:sp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979613" y="2794000"/>
            <a:ext cx="6659562" cy="3290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libération du VCI :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 b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	3 possibilités :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remplacement</a:t>
            </a: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par un volume équivalent de la récolte de l'année.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complément</a:t>
            </a: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du VCI existant dans la limite maximum du volume pouvant être revendiqué.</a:t>
            </a:r>
          </a:p>
          <a:p>
            <a:pPr algn="just">
              <a:lnSpc>
                <a:spcPct val="102000"/>
              </a:lnSpc>
              <a:spcBef>
                <a:spcPts val="8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</a:t>
            </a:r>
            <a:r>
              <a:rPr lang="fr-FR" sz="2200" b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substitution</a:t>
            </a:r>
            <a:r>
              <a:rPr lang="fr-FR" sz="22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d'une partie de la récolte de l'année.</a:t>
            </a:r>
          </a:p>
        </p:txBody>
      </p:sp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2087563" y="3419475"/>
            <a:ext cx="539750" cy="179388"/>
          </a:xfrm>
          <a:prstGeom prst="rightArrow">
            <a:avLst>
              <a:gd name="adj1" fmla="val 50000"/>
              <a:gd name="adj2" fmla="val 75221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979613" y="2506663"/>
            <a:ext cx="6300787" cy="1298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libération du VCI :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fr-FR" sz="2200" b="1" i="1">
              <a:solidFill>
                <a:srgbClr val="000000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24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remplacement</a:t>
            </a:r>
          </a:p>
        </p:txBody>
      </p:sp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339975" y="3910013"/>
            <a:ext cx="6840538" cy="1274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VCI libéré est revendiqué avec le vin de l'appellation de la récolte de l'année sans que la totalité ne dépasse le rendement autorisé.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979613" y="2506663"/>
            <a:ext cx="6300787" cy="1298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libération du VCI :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fr-FR" sz="2200" b="1" i="1">
              <a:solidFill>
                <a:srgbClr val="000000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24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Complément</a:t>
            </a:r>
          </a:p>
        </p:txBody>
      </p:sp>
      <p:sp>
        <p:nvSpPr>
          <p:cNvPr id="15363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339975" y="3910013"/>
            <a:ext cx="6840538" cy="1274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VCI constitué est complété d'un volume supplémentaire l'année de récolte suivante dans la limite du volume autorisé pour l'appellation.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979613" y="2506663"/>
            <a:ext cx="6300787" cy="1298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3200" b="1" i="1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libération du VCI :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fr-FR" sz="2200" b="1" i="1">
              <a:solidFill>
                <a:srgbClr val="000000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24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substitution</a:t>
            </a:r>
          </a:p>
        </p:txBody>
      </p:sp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260475" y="1584325"/>
            <a:ext cx="8280400" cy="773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Le dispositif :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339975" y="3910013"/>
            <a:ext cx="6840538" cy="1577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4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Lorsque le VCI constitué se substitue à un volume de l'appellation, ce dernier devant être livré en distillerie au plus tard le 15 décembre qui suivant l'année de récolte.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979613" y="3419475"/>
            <a:ext cx="7199312" cy="139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système du VCI n'interdit pas la vinification du VCI par un tiers, négociant-vinificateur sous réserve de certaines dispositions.</a:t>
            </a:r>
          </a:p>
        </p:txBody>
      </p:sp>
      <p:sp>
        <p:nvSpPr>
          <p:cNvPr id="17411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079500" y="2160588"/>
            <a:ext cx="864076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Cas particulier de la vinification chez un tiers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979613" y="3455988"/>
            <a:ext cx="7199312" cy="139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registre spécifique de suivi du VCI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, </a:t>
            </a:r>
            <a:r>
              <a:rPr lang="fr-FR" sz="2800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tenu par le récoltant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, doit indiquer les coordonnées du détenteur du produit.</a:t>
            </a:r>
          </a:p>
        </p:txBody>
      </p:sp>
      <p:sp>
        <p:nvSpPr>
          <p:cNvPr id="18435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079500" y="2160588"/>
            <a:ext cx="864076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Cas particulier de la vinification chez un tiers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979613" y="3276600"/>
            <a:ext cx="7199312" cy="2262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vinification du VCI 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par le NV doit se faire :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</a:t>
            </a:r>
            <a:r>
              <a:rPr lang="fr-FR" sz="2800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séparément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des autres VCI si le récoltant souhaite le récupérer,</a:t>
            </a:r>
          </a:p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- </a:t>
            </a:r>
            <a:r>
              <a:rPr lang="fr-FR" sz="2800" u="sng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en commun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avec du VCI d'autres fournisseurs si le NV achète les VCI après libération.</a:t>
            </a:r>
          </a:p>
        </p:txBody>
      </p:sp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079500" y="2160588"/>
            <a:ext cx="864076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Cas particulier de la vinification chez un tiers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979613" y="3384550"/>
            <a:ext cx="7199312" cy="95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Le volume VCI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détenu par le NV doit apparaître sur sa déclaration de stock.</a:t>
            </a:r>
          </a:p>
        </p:txBody>
      </p:sp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079500" y="2160588"/>
            <a:ext cx="864076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Cas particulier de la vinification chez un tiers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979613" y="3240088"/>
            <a:ext cx="7199312" cy="139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 b="1" i="1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La revendication du VCI</a:t>
            </a: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doit être faite obligatoirement par le récoltant qui a fait faire à façon le vin.</a:t>
            </a:r>
          </a:p>
        </p:txBody>
      </p:sp>
      <p:sp>
        <p:nvSpPr>
          <p:cNvPr id="21507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079500" y="2160588"/>
            <a:ext cx="864076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Cas particulier de la vinification chez un tiers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160588" y="3240088"/>
            <a:ext cx="7019925" cy="182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just"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</a:pPr>
            <a:r>
              <a:rPr lang="fr-FR" sz="2800"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En application de l'article 7 du décret n° 2012-655 du 4 mai 2012, le VCI libéré ne pourra pas bénéficier du nom de l'exploitation sur l'étiquette.</a:t>
            </a:r>
          </a:p>
        </p:txBody>
      </p:sp>
      <p:sp>
        <p:nvSpPr>
          <p:cNvPr id="22531" name="WordArt 3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079500" y="2160588"/>
            <a:ext cx="864076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18000" tIns="45000" rIns="18000" bIns="45000"/>
          <a:lstStyle/>
          <a:p>
            <a:pPr>
              <a:lnSpc>
                <a:spcPct val="102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 i="1" u="sng">
                <a:solidFill>
                  <a:srgbClr val="000000"/>
                </a:solidFill>
                <a:latin typeface="Calibri" pitchFamily="32" charset="0"/>
                <a:ea typeface="Calibri" pitchFamily="32" charset="0"/>
                <a:cs typeface="Calibri" pitchFamily="32" charset="0"/>
              </a:rPr>
              <a:t>Cas particulier de la vinification chez un tiers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WordArt 1"/>
          <p:cNvSpPr>
            <a:spLocks noChangeArrowheads="1" noChangeShapeType="1" noTextEdit="1"/>
          </p:cNvSpPr>
          <p:nvPr/>
        </p:nvSpPr>
        <p:spPr bwMode="auto">
          <a:xfrm>
            <a:off x="1260475" y="252413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 rot="1980000">
            <a:off x="6584950" y="395288"/>
            <a:ext cx="3060700" cy="1260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3600" b="1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CC00"/>
                </a:solidFill>
                <a:latin typeface="Thorndale"/>
              </a:rPr>
              <a:t>Le VCI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xfrm>
            <a:off x="3235325" y="2068513"/>
            <a:ext cx="4510088" cy="804862"/>
          </a:xfrm>
          <a:ln>
            <a:solidFill>
              <a:srgbClr val="000000"/>
            </a:solidFill>
          </a:ln>
        </p:spPr>
        <p:txBody>
          <a:bodyPr tIns="4536"/>
          <a:lstStyle/>
          <a:p>
            <a:pPr>
              <a:lnSpc>
                <a:spcPct val="98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fr-FR" sz="1800" b="1">
                <a:latin typeface="Cambria" pitchFamily="16" charset="0"/>
              </a:rPr>
              <a:t>Régime du Volume Complémentaire Individuel</a:t>
            </a:r>
            <a:br>
              <a:rPr lang="fr-FR" sz="1800" b="1">
                <a:latin typeface="Cambria" pitchFamily="16" charset="0"/>
              </a:rPr>
            </a:br>
            <a:r>
              <a:rPr lang="fr-FR" sz="1800" b="1">
                <a:latin typeface="Cambria" pitchFamily="16" charset="0"/>
              </a:rPr>
              <a:t>vinification chez un tiers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044575" y="3160713"/>
            <a:ext cx="1801813" cy="449262"/>
          </a:xfrm>
          <a:solidFill>
            <a:srgbClr val="CFE7F5"/>
          </a:solidFill>
          <a:ln>
            <a:solidFill>
              <a:srgbClr val="000000"/>
            </a:solidFill>
          </a:ln>
        </p:spPr>
        <p:txBody>
          <a:bodyPr tIns="3780"/>
          <a:lstStyle/>
          <a:p>
            <a:pPr marL="0" indent="11113" algn="ctr">
              <a:lnSpc>
                <a:spcPct val="98000"/>
              </a:lnSpc>
              <a:spcAft>
                <a:spcPct val="0"/>
              </a:spcAft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latin typeface="Cambria" pitchFamily="16" charset="0"/>
              </a:rPr>
              <a:t>Registre spécifique VCI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044575" y="3957638"/>
            <a:ext cx="1801813" cy="225425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Tenu par le récoltant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8139113" y="3160713"/>
            <a:ext cx="1801812" cy="449262"/>
          </a:xfrm>
          <a:prstGeom prst="rect">
            <a:avLst/>
          </a:prstGeom>
          <a:solidFill>
            <a:srgbClr val="CFE7F5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Revendication du VCI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8139113" y="3927475"/>
            <a:ext cx="1801812" cy="225425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Faite par le récoltant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4589463" y="3160713"/>
            <a:ext cx="1801812" cy="449262"/>
          </a:xfrm>
          <a:prstGeom prst="rect">
            <a:avLst/>
          </a:prstGeom>
          <a:solidFill>
            <a:srgbClr val="CFE7F5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Vinification et</a:t>
            </a:r>
          </a:p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stockage VCI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259138" y="3857625"/>
            <a:ext cx="1801812" cy="6731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Avec récupération</a:t>
            </a:r>
          </a:p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du vin par le récoltant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5956300" y="3857625"/>
            <a:ext cx="1801813" cy="449263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En vue d'achat du</a:t>
            </a:r>
          </a:p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vin par le N.V.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3259138" y="4878388"/>
            <a:ext cx="1801812" cy="6731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Vinification et stockage</a:t>
            </a:r>
          </a:p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séparé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5956300" y="4697413"/>
            <a:ext cx="1801813" cy="673100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Vinification et stockage</a:t>
            </a:r>
          </a:p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collectif</a:t>
            </a:r>
          </a:p>
        </p:txBody>
      </p:sp>
      <p:sp>
        <p:nvSpPr>
          <p:cNvPr id="23565" name="Line 13"/>
          <p:cNvSpPr>
            <a:spLocks noChangeShapeType="1"/>
          </p:cNvSpPr>
          <p:nvPr/>
        </p:nvSpPr>
        <p:spPr bwMode="auto">
          <a:xfrm flipH="1">
            <a:off x="4124325" y="3509963"/>
            <a:ext cx="466725" cy="3476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6391275" y="3509963"/>
            <a:ext cx="495300" cy="3476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67" name="Line 15"/>
          <p:cNvSpPr>
            <a:spLocks noChangeShapeType="1"/>
          </p:cNvSpPr>
          <p:nvPr/>
        </p:nvSpPr>
        <p:spPr bwMode="auto">
          <a:xfrm>
            <a:off x="1943100" y="3595688"/>
            <a:ext cx="1588" cy="3619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4162425" y="4522788"/>
            <a:ext cx="1588" cy="3190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69" name="Line 17"/>
          <p:cNvSpPr>
            <a:spLocks noChangeShapeType="1"/>
          </p:cNvSpPr>
          <p:nvPr/>
        </p:nvSpPr>
        <p:spPr bwMode="auto">
          <a:xfrm>
            <a:off x="6870700" y="4378325"/>
            <a:ext cx="1588" cy="3190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70" name="Line 18"/>
          <p:cNvSpPr>
            <a:spLocks noChangeShapeType="1"/>
          </p:cNvSpPr>
          <p:nvPr/>
        </p:nvSpPr>
        <p:spPr bwMode="auto">
          <a:xfrm>
            <a:off x="9069388" y="3595688"/>
            <a:ext cx="1587" cy="3317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1044575" y="4537075"/>
            <a:ext cx="1801813" cy="449263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Coordonnées</a:t>
            </a:r>
          </a:p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du détenteur</a:t>
            </a:r>
          </a:p>
        </p:txBody>
      </p:sp>
      <p:sp>
        <p:nvSpPr>
          <p:cNvPr id="23572" name="Line 20"/>
          <p:cNvSpPr>
            <a:spLocks noChangeShapeType="1"/>
          </p:cNvSpPr>
          <p:nvPr/>
        </p:nvSpPr>
        <p:spPr bwMode="auto">
          <a:xfrm>
            <a:off x="1958975" y="4176713"/>
            <a:ext cx="1588" cy="3619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4589463" y="6005513"/>
            <a:ext cx="1801812" cy="673100"/>
          </a:xfrm>
          <a:prstGeom prst="rect">
            <a:avLst/>
          </a:prstGeom>
          <a:solidFill>
            <a:srgbClr val="CFE7F5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0" tIns="3780" rIns="0" bIns="0"/>
          <a:lstStyle/>
          <a:p>
            <a:pPr indent="11113" algn="ctr">
              <a:lnSpc>
                <a:spcPct val="98000"/>
              </a:lnSpc>
              <a:buSzPct val="45000"/>
              <a:buFont typeface="Wingdings" charset="2"/>
              <a:buNone/>
              <a:tabLst>
                <a:tab pos="723900" algn="l"/>
                <a:tab pos="1447800" algn="l"/>
              </a:tabLst>
            </a:pPr>
            <a:r>
              <a:rPr lang="fr-FR" sz="1500">
                <a:solidFill>
                  <a:srgbClr val="000000"/>
                </a:solidFill>
                <a:latin typeface="Cambria" pitchFamily="16" charset="0"/>
                <a:ea typeface="Lucida Sans Unicode" charset="0"/>
                <a:cs typeface="Lucida Sans Unicode" charset="0"/>
              </a:rPr>
              <a:t>Reprise du VCI sur déclaration de stock du NV</a:t>
            </a:r>
          </a:p>
        </p:txBody>
      </p:sp>
      <p:sp>
        <p:nvSpPr>
          <p:cNvPr id="23574" name="Line 22"/>
          <p:cNvSpPr>
            <a:spLocks noChangeShapeType="1"/>
          </p:cNvSpPr>
          <p:nvPr/>
        </p:nvSpPr>
        <p:spPr bwMode="auto">
          <a:xfrm>
            <a:off x="4140200" y="5580063"/>
            <a:ext cx="720725" cy="3603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23575" name="Line 23"/>
          <p:cNvSpPr>
            <a:spLocks noChangeShapeType="1"/>
          </p:cNvSpPr>
          <p:nvPr/>
        </p:nvSpPr>
        <p:spPr bwMode="auto">
          <a:xfrm flipH="1">
            <a:off x="6118225" y="5400675"/>
            <a:ext cx="723900" cy="5397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1908</TotalTime>
  <Words>799</Words>
  <Application>Microsoft Office PowerPoint</Application>
  <PresentationFormat>Personnalisé</PresentationFormat>
  <Paragraphs>196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Times New Roman</vt:lpstr>
      <vt:lpstr>Arial</vt:lpstr>
      <vt:lpstr>Lucida Sans Unicode</vt:lpstr>
      <vt:lpstr>Calibri</vt:lpstr>
      <vt:lpstr>Cambria</vt:lpstr>
      <vt:lpstr>Wingdings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Régime du Volume Complémentaire Individuel vinification chez un tiers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Marie-Odile</dc:creator>
  <cp:lastModifiedBy>user</cp:lastModifiedBy>
  <cp:revision>79</cp:revision>
  <cp:lastPrinted>2014-06-27T06:19:40Z</cp:lastPrinted>
  <dcterms:created xsi:type="dcterms:W3CDTF">2013-05-27T14:29:04Z</dcterms:created>
  <dcterms:modified xsi:type="dcterms:W3CDTF">2014-11-27T16:12:31Z</dcterms:modified>
</cp:coreProperties>
</file>