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8" r:id="rId2"/>
    <p:sldId id="256" r:id="rId3"/>
    <p:sldId id="257" r:id="rId4"/>
  </p:sldIdLst>
  <p:sldSz cx="9144000" cy="6858000" type="screen4x3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1440"/>
    <a:srgbClr val="FF7C80"/>
    <a:srgbClr val="BC0000"/>
    <a:srgbClr val="DA0000"/>
    <a:srgbClr val="FED60E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5EB936-13E4-40F5-8DDD-38AD4B9CB973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7B3A21-62D3-48F1-BEC8-B6F905F250F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223F8-67F2-40CF-838F-AE96EE75EC3C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BBB4E6-8865-4397-9F2A-B5D59507358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BB4E6-8865-4397-9F2A-B5D595073588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BB4E6-8865-4397-9F2A-B5D595073588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BB4E6-8865-4397-9F2A-B5D595073588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8A3BC-AE0D-4572-BECB-B70E282C237F}" type="datetimeFigureOut">
              <a:rPr lang="fr-FR" smtClean="0"/>
              <a:pPr/>
              <a:t>08/10/2014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D12B4-E481-4535-B5EE-800FA645F4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467544" y="476672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 smtClean="0">
                <a:latin typeface="Calibri Light" pitchFamily="34" charset="0"/>
              </a:rPr>
              <a:t>Fonctionnement du VCI</a:t>
            </a:r>
            <a:endParaRPr lang="fr-FR" sz="2000" b="1" u="sng" dirty="0">
              <a:latin typeface="Calibri Light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90872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Récolte &gt; rendement  autorisé (RA)</a:t>
            </a:r>
          </a:p>
          <a:p>
            <a:endParaRPr lang="fr-FR" dirty="0" smtClean="0"/>
          </a:p>
          <a:p>
            <a:pPr defTabSz="750888"/>
            <a:r>
              <a:rPr lang="fr-FR" dirty="0" smtClean="0"/>
              <a:t>			</a:t>
            </a:r>
            <a:r>
              <a:rPr lang="fr-FR" sz="1400" dirty="0" smtClean="0">
                <a:latin typeface="Calibri Light" pitchFamily="34" charset="0"/>
              </a:rPr>
              <a:t>R13          à vendre	Stock	R14          à vendre	Stock	R15          à vendre	Stock</a:t>
            </a:r>
          </a:p>
          <a:p>
            <a:pPr defTabSz="750888"/>
            <a:r>
              <a:rPr lang="fr-FR" sz="1400" dirty="0" smtClean="0">
                <a:latin typeface="Calibri Light" pitchFamily="34" charset="0"/>
              </a:rPr>
              <a:t>										</a:t>
            </a:r>
            <a:endParaRPr lang="fr-FR" sz="1200" dirty="0" smtClean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Rendement butoir -&gt;</a:t>
            </a:r>
            <a:r>
              <a:rPr lang="fr-FR" sz="1400" dirty="0" smtClean="0">
                <a:latin typeface="Calibri Light" pitchFamily="34" charset="0"/>
              </a:rPr>
              <a:t> </a:t>
            </a:r>
            <a:r>
              <a:rPr lang="fr-FR" sz="1600" dirty="0" smtClean="0">
                <a:latin typeface="Calibri Light" pitchFamily="34" charset="0"/>
              </a:rPr>
              <a:t>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			</a:t>
            </a:r>
            <a:endParaRPr lang="fr-FR" sz="1400" dirty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RA		-&gt; ---------------------------------------------------------------------------------------------------------------------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endParaRPr lang="fr-FR" sz="1200" dirty="0" smtClean="0"/>
          </a:p>
          <a:p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195736" y="2348880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2195736" y="263691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11" name="Rectangle 10"/>
          <p:cNvSpPr/>
          <p:nvPr/>
        </p:nvSpPr>
        <p:spPr>
          <a:xfrm>
            <a:off x="3059832" y="263691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12" name="Rectangle 11"/>
          <p:cNvSpPr/>
          <p:nvPr/>
        </p:nvSpPr>
        <p:spPr>
          <a:xfrm>
            <a:off x="3779912" y="3284984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4499992" y="2348880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16" name="Rectangle 15"/>
          <p:cNvSpPr/>
          <p:nvPr/>
        </p:nvSpPr>
        <p:spPr>
          <a:xfrm>
            <a:off x="5292080" y="2636912"/>
            <a:ext cx="576064" cy="648072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292080" y="3284984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18" name="Rectangle 17"/>
          <p:cNvSpPr/>
          <p:nvPr/>
        </p:nvSpPr>
        <p:spPr>
          <a:xfrm>
            <a:off x="6012160" y="3284984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19" name="Rectangle 18"/>
          <p:cNvSpPr/>
          <p:nvPr/>
        </p:nvSpPr>
        <p:spPr>
          <a:xfrm>
            <a:off x="6012160" y="3068960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21" name="Rectangle 20"/>
          <p:cNvSpPr/>
          <p:nvPr/>
        </p:nvSpPr>
        <p:spPr>
          <a:xfrm>
            <a:off x="6732240" y="2636912"/>
            <a:ext cx="576064" cy="4320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 smtClean="0"/>
          </a:p>
          <a:p>
            <a:pPr algn="ctr"/>
            <a:r>
              <a:rPr lang="fr-FR" sz="1200" b="1" dirty="0" smtClean="0"/>
              <a:t>2015</a:t>
            </a:r>
            <a:endParaRPr lang="fr-FR" sz="1200" b="1" dirty="0"/>
          </a:p>
        </p:txBody>
      </p:sp>
      <p:sp>
        <p:nvSpPr>
          <p:cNvPr id="22" name="Rectangle 21"/>
          <p:cNvSpPr/>
          <p:nvPr/>
        </p:nvSpPr>
        <p:spPr>
          <a:xfrm>
            <a:off x="6732240" y="2348880"/>
            <a:ext cx="576064" cy="21602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VCI15</a:t>
            </a:r>
            <a:endParaRPr lang="fr-FR" sz="1200" b="1" dirty="0"/>
          </a:p>
        </p:txBody>
      </p:sp>
      <p:sp>
        <p:nvSpPr>
          <p:cNvPr id="23" name="Rectangle 22"/>
          <p:cNvSpPr/>
          <p:nvPr/>
        </p:nvSpPr>
        <p:spPr>
          <a:xfrm>
            <a:off x="7524328" y="2636912"/>
            <a:ext cx="576064" cy="43204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2015</a:t>
            </a:r>
            <a:endParaRPr lang="fr-FR" sz="1200" b="1" dirty="0"/>
          </a:p>
        </p:txBody>
      </p:sp>
      <p:sp>
        <p:nvSpPr>
          <p:cNvPr id="24" name="Rectangle 23"/>
          <p:cNvSpPr/>
          <p:nvPr/>
        </p:nvSpPr>
        <p:spPr>
          <a:xfrm>
            <a:off x="7524328" y="3284984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25" name="Rectangle 24"/>
          <p:cNvSpPr/>
          <p:nvPr/>
        </p:nvSpPr>
        <p:spPr>
          <a:xfrm>
            <a:off x="7524328" y="3068960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26" name="Rectangle 25"/>
          <p:cNvSpPr/>
          <p:nvPr/>
        </p:nvSpPr>
        <p:spPr>
          <a:xfrm>
            <a:off x="8316416" y="2852936"/>
            <a:ext cx="576064" cy="21602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VCI15</a:t>
            </a:r>
            <a:endParaRPr lang="fr-FR" sz="1200" b="1" dirty="0"/>
          </a:p>
        </p:txBody>
      </p:sp>
      <p:sp>
        <p:nvSpPr>
          <p:cNvPr id="27" name="Rectangle 26"/>
          <p:cNvSpPr/>
          <p:nvPr/>
        </p:nvSpPr>
        <p:spPr>
          <a:xfrm>
            <a:off x="8316416" y="3068960"/>
            <a:ext cx="576064" cy="43204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VCI15</a:t>
            </a:r>
            <a:endParaRPr lang="fr-FR" sz="12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0" y="378439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Récolte importante &gt; rendement butoir</a:t>
            </a:r>
          </a:p>
          <a:p>
            <a:endParaRPr lang="fr-FR" dirty="0" smtClean="0"/>
          </a:p>
          <a:p>
            <a:pPr defTabSz="750888"/>
            <a:r>
              <a:rPr lang="fr-FR" dirty="0" smtClean="0"/>
              <a:t>			</a:t>
            </a:r>
            <a:r>
              <a:rPr lang="fr-FR" sz="1400" dirty="0" smtClean="0">
                <a:latin typeface="Calibri Light" pitchFamily="34" charset="0"/>
              </a:rPr>
              <a:t>R14	       à vendre           Stock	à distiller	</a:t>
            </a:r>
          </a:p>
          <a:p>
            <a:pPr defTabSz="750888"/>
            <a:r>
              <a:rPr lang="fr-FR" sz="1400" dirty="0" smtClean="0">
                <a:latin typeface="Calibri Light" pitchFamily="34" charset="0"/>
              </a:rPr>
              <a:t>	     			</a:t>
            </a:r>
            <a:endParaRPr lang="fr-FR" sz="1200" dirty="0" smtClean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Rendement butoir -&gt;</a:t>
            </a:r>
            <a:r>
              <a:rPr lang="fr-FR" sz="1400" dirty="0" smtClean="0">
                <a:latin typeface="Calibri Light" pitchFamily="34" charset="0"/>
              </a:rPr>
              <a:t> </a:t>
            </a:r>
            <a:r>
              <a:rPr lang="fr-FR" sz="1600" dirty="0" smtClean="0">
                <a:latin typeface="Calibri Light" pitchFamily="34" charset="0"/>
              </a:rPr>
              <a:t>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			</a:t>
            </a:r>
            <a:endParaRPr lang="fr-FR" sz="1400" dirty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RA	</a:t>
            </a:r>
            <a:r>
              <a:rPr lang="fr-FR" sz="1400" dirty="0" smtClean="0">
                <a:latin typeface="Calibri Light" pitchFamily="34" charset="0"/>
              </a:rPr>
              <a:t>	</a:t>
            </a:r>
            <a:r>
              <a:rPr lang="fr-FR" sz="1600" dirty="0" smtClean="0">
                <a:latin typeface="Calibri Light" pitchFamily="34" charset="0"/>
              </a:rPr>
              <a:t>-&gt; ---------------------------------------------------------------------------------------------------------------------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endParaRPr lang="fr-FR" sz="1200" dirty="0" smtClean="0"/>
          </a:p>
          <a:p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2195736" y="5229200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31" name="Rectangle 30"/>
          <p:cNvSpPr/>
          <p:nvPr/>
        </p:nvSpPr>
        <p:spPr>
          <a:xfrm>
            <a:off x="2195736" y="551723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32" name="Rectangle 31"/>
          <p:cNvSpPr/>
          <p:nvPr/>
        </p:nvSpPr>
        <p:spPr>
          <a:xfrm>
            <a:off x="3419872" y="551723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40" name="Rectangle 39"/>
          <p:cNvSpPr/>
          <p:nvPr/>
        </p:nvSpPr>
        <p:spPr>
          <a:xfrm>
            <a:off x="4499992" y="2636912"/>
            <a:ext cx="576064" cy="648072"/>
          </a:xfrm>
          <a:prstGeom prst="rect">
            <a:avLst/>
          </a:prstGeom>
          <a:solidFill>
            <a:srgbClr val="BC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 smtClean="0"/>
          </a:p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41" name="Rectangle 40"/>
          <p:cNvSpPr/>
          <p:nvPr/>
        </p:nvSpPr>
        <p:spPr>
          <a:xfrm>
            <a:off x="4500056" y="3284984"/>
            <a:ext cx="576000" cy="216024"/>
          </a:xfrm>
          <a:prstGeom prst="rect">
            <a:avLst/>
          </a:prstGeom>
          <a:solidFill>
            <a:srgbClr val="BC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43" name="Rectangle 42"/>
          <p:cNvSpPr/>
          <p:nvPr/>
        </p:nvSpPr>
        <p:spPr>
          <a:xfrm>
            <a:off x="6732240" y="3068960"/>
            <a:ext cx="576064" cy="43204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35" name="Rectangle 34"/>
          <p:cNvSpPr/>
          <p:nvPr/>
        </p:nvSpPr>
        <p:spPr>
          <a:xfrm>
            <a:off x="2195736" y="4797152"/>
            <a:ext cx="576064" cy="432048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DRA</a:t>
            </a:r>
            <a:endParaRPr lang="fr-FR" sz="1200" b="1" dirty="0"/>
          </a:p>
        </p:txBody>
      </p:sp>
      <p:sp>
        <p:nvSpPr>
          <p:cNvPr id="36" name="Rectangle 35"/>
          <p:cNvSpPr/>
          <p:nvPr/>
        </p:nvSpPr>
        <p:spPr>
          <a:xfrm>
            <a:off x="5364088" y="5949280"/>
            <a:ext cx="576064" cy="432048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DRA</a:t>
            </a:r>
            <a:endParaRPr lang="fr-FR" sz="1200" b="1" dirty="0"/>
          </a:p>
        </p:txBody>
      </p:sp>
      <p:sp>
        <p:nvSpPr>
          <p:cNvPr id="42" name="Rectangle 41"/>
          <p:cNvSpPr/>
          <p:nvPr/>
        </p:nvSpPr>
        <p:spPr>
          <a:xfrm>
            <a:off x="4355976" y="6165304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cxnSp>
        <p:nvCxnSpPr>
          <p:cNvPr id="34" name="Connecteur droit avec flèche 33"/>
          <p:cNvCxnSpPr/>
          <p:nvPr/>
        </p:nvCxnSpPr>
        <p:spPr>
          <a:xfrm>
            <a:off x="1691680" y="2780928"/>
            <a:ext cx="72008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7" name="ZoneTexte 36"/>
          <p:cNvSpPr txBox="1"/>
          <p:nvPr/>
        </p:nvSpPr>
        <p:spPr>
          <a:xfrm>
            <a:off x="1403648" y="2791961"/>
            <a:ext cx="9361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smtClean="0">
                <a:solidFill>
                  <a:srgbClr val="BC1440"/>
                </a:solidFill>
              </a:rPr>
              <a:t>VCI maxi</a:t>
            </a:r>
            <a:endParaRPr lang="fr-FR" sz="1200" b="1" dirty="0">
              <a:solidFill>
                <a:srgbClr val="BC1440"/>
              </a:solidFill>
            </a:endParaRPr>
          </a:p>
        </p:txBody>
      </p:sp>
      <p:pic>
        <p:nvPicPr>
          <p:cNvPr id="38" name="Image 37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2708903" y="1946474"/>
            <a:ext cx="1318668" cy="1515811"/>
          </a:xfrm>
          <a:prstGeom prst="rect">
            <a:avLst/>
          </a:prstGeom>
        </p:spPr>
      </p:pic>
      <p:pic>
        <p:nvPicPr>
          <p:cNvPr id="39" name="Image 38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4941151" y="1955555"/>
            <a:ext cx="1318668" cy="1515811"/>
          </a:xfrm>
          <a:prstGeom prst="rect">
            <a:avLst/>
          </a:prstGeom>
        </p:spPr>
      </p:pic>
      <p:pic>
        <p:nvPicPr>
          <p:cNvPr id="44" name="Image 43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7132653" y="1946474"/>
            <a:ext cx="1318668" cy="1515811"/>
          </a:xfrm>
          <a:prstGeom prst="rect">
            <a:avLst/>
          </a:prstGeom>
        </p:spPr>
      </p:pic>
      <p:pic>
        <p:nvPicPr>
          <p:cNvPr id="45" name="Image 44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3028197" y="4826793"/>
            <a:ext cx="1318668" cy="15158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0" grpId="1" animBg="1"/>
      <p:bldP spid="31" grpId="0" animBg="1"/>
      <p:bldP spid="32" grpId="0" animBg="1"/>
      <p:bldP spid="40" grpId="0" animBg="1"/>
      <p:bldP spid="40" grpId="1" animBg="1"/>
      <p:bldP spid="40" grpId="2" animBg="1"/>
      <p:bldP spid="41" grpId="0" animBg="1"/>
      <p:bldP spid="41" grpId="1" animBg="1"/>
      <p:bldP spid="43" grpId="0" animBg="1"/>
      <p:bldP spid="43" grpId="1" animBg="1"/>
      <p:bldP spid="43" grpId="2" animBg="1"/>
      <p:bldP spid="35" grpId="0" animBg="1"/>
      <p:bldP spid="35" grpId="1" animBg="1"/>
      <p:bldP spid="35" grpId="2" animBg="1"/>
      <p:bldP spid="36" grpId="0" animBg="1"/>
      <p:bldP spid="42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467544" y="476672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 smtClean="0">
                <a:latin typeface="Calibri Light" pitchFamily="34" charset="0"/>
              </a:rPr>
              <a:t>Fonctionnement du VCI</a:t>
            </a:r>
            <a:endParaRPr lang="fr-FR" sz="2000" b="1" u="sng" dirty="0">
              <a:latin typeface="Calibri Light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90872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Récolte avec VCI au niveau du rendement butoir</a:t>
            </a:r>
          </a:p>
          <a:p>
            <a:endParaRPr lang="fr-FR" dirty="0" smtClean="0"/>
          </a:p>
          <a:p>
            <a:pPr defTabSz="750888"/>
            <a:r>
              <a:rPr lang="fr-FR" dirty="0" smtClean="0"/>
              <a:t>			</a:t>
            </a:r>
            <a:r>
              <a:rPr lang="fr-FR" sz="1400" dirty="0" smtClean="0">
                <a:latin typeface="Calibri Light" pitchFamily="34" charset="0"/>
              </a:rPr>
              <a:t>R14          à vendre	Stock	à distiller    </a:t>
            </a:r>
          </a:p>
          <a:p>
            <a:pPr defTabSz="750888"/>
            <a:r>
              <a:rPr lang="fr-FR" sz="1400" dirty="0" smtClean="0">
                <a:latin typeface="Calibri Light" pitchFamily="34" charset="0"/>
              </a:rPr>
              <a:t>										</a:t>
            </a:r>
            <a:endParaRPr lang="fr-FR" sz="1200" dirty="0" smtClean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Rendement butoir -&gt;</a:t>
            </a:r>
            <a:r>
              <a:rPr lang="fr-FR" sz="1400" dirty="0" smtClean="0">
                <a:latin typeface="Calibri Light" pitchFamily="34" charset="0"/>
              </a:rPr>
              <a:t> </a:t>
            </a:r>
            <a:r>
              <a:rPr lang="fr-FR" sz="1600" dirty="0" smtClean="0">
                <a:latin typeface="Calibri Light" pitchFamily="34" charset="0"/>
              </a:rPr>
              <a:t>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			</a:t>
            </a:r>
            <a:endParaRPr lang="fr-FR" sz="1400" dirty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RA		-&gt; ---------------------------------------------------------------------------------------------------------------------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endParaRPr lang="fr-FR" sz="1200" dirty="0" smtClean="0"/>
          </a:p>
          <a:p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195736" y="2132856"/>
            <a:ext cx="576064" cy="432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2195736" y="263691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11" name="Rectangle 10"/>
          <p:cNvSpPr/>
          <p:nvPr/>
        </p:nvSpPr>
        <p:spPr>
          <a:xfrm>
            <a:off x="3059832" y="263691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18" name="Rectangle 17"/>
          <p:cNvSpPr/>
          <p:nvPr/>
        </p:nvSpPr>
        <p:spPr>
          <a:xfrm>
            <a:off x="4644008" y="3284984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DRA</a:t>
            </a:r>
            <a:endParaRPr lang="fr-FR" sz="12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0" y="3784391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Récolte au rendement</a:t>
            </a:r>
          </a:p>
          <a:p>
            <a:endParaRPr lang="fr-FR" dirty="0" smtClean="0"/>
          </a:p>
          <a:p>
            <a:pPr defTabSz="750888"/>
            <a:r>
              <a:rPr lang="fr-FR" dirty="0" smtClean="0"/>
              <a:t>			</a:t>
            </a:r>
            <a:r>
              <a:rPr lang="fr-FR" sz="1400" dirty="0" smtClean="0">
                <a:latin typeface="Calibri Light" pitchFamily="34" charset="0"/>
              </a:rPr>
              <a:t>R13	       à vendre	Stock	R14	     à vendre	Stock			</a:t>
            </a:r>
            <a:endParaRPr lang="fr-FR" sz="1200" dirty="0" smtClean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Rendement butoir -&gt;</a:t>
            </a:r>
            <a:r>
              <a:rPr lang="fr-FR" sz="1400" dirty="0" smtClean="0">
                <a:latin typeface="Calibri Light" pitchFamily="34" charset="0"/>
              </a:rPr>
              <a:t> </a:t>
            </a:r>
            <a:r>
              <a:rPr lang="fr-FR" sz="1600" dirty="0" smtClean="0">
                <a:latin typeface="Calibri Light" pitchFamily="34" charset="0"/>
              </a:rPr>
              <a:t>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			</a:t>
            </a:r>
            <a:endParaRPr lang="fr-FR" sz="1400" dirty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RA	</a:t>
            </a:r>
            <a:r>
              <a:rPr lang="fr-FR" sz="1400" dirty="0" smtClean="0">
                <a:latin typeface="Calibri Light" pitchFamily="34" charset="0"/>
              </a:rPr>
              <a:t>	</a:t>
            </a:r>
            <a:r>
              <a:rPr lang="fr-FR" sz="1600" dirty="0" smtClean="0">
                <a:latin typeface="Calibri Light" pitchFamily="34" charset="0"/>
              </a:rPr>
              <a:t>-&gt; ---------------------------------------------------------------------------------------------------------------------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endParaRPr lang="fr-FR" sz="1200" dirty="0" smtClean="0"/>
          </a:p>
          <a:p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2195736" y="5229200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31" name="Rectangle 30"/>
          <p:cNvSpPr/>
          <p:nvPr/>
        </p:nvSpPr>
        <p:spPr>
          <a:xfrm>
            <a:off x="2195736" y="551723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32" name="Rectangle 31"/>
          <p:cNvSpPr/>
          <p:nvPr/>
        </p:nvSpPr>
        <p:spPr>
          <a:xfrm>
            <a:off x="3419872" y="5517232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34" name="Rectangle 33"/>
          <p:cNvSpPr/>
          <p:nvPr/>
        </p:nvSpPr>
        <p:spPr>
          <a:xfrm>
            <a:off x="4499992" y="6165304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37" name="Rectangle 36"/>
          <p:cNvSpPr/>
          <p:nvPr/>
        </p:nvSpPr>
        <p:spPr>
          <a:xfrm>
            <a:off x="6372200" y="5517232"/>
            <a:ext cx="576064" cy="648072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38" name="Rectangle 37"/>
          <p:cNvSpPr/>
          <p:nvPr/>
        </p:nvSpPr>
        <p:spPr>
          <a:xfrm>
            <a:off x="6372200" y="6165304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39" name="Rectangle 38"/>
          <p:cNvSpPr/>
          <p:nvPr/>
        </p:nvSpPr>
        <p:spPr>
          <a:xfrm>
            <a:off x="7524328" y="6165304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sp>
        <p:nvSpPr>
          <p:cNvPr id="44" name="Rectangle 43"/>
          <p:cNvSpPr/>
          <p:nvPr/>
        </p:nvSpPr>
        <p:spPr>
          <a:xfrm>
            <a:off x="5220072" y="5517232"/>
            <a:ext cx="576064" cy="648072"/>
          </a:xfrm>
          <a:prstGeom prst="rect">
            <a:avLst/>
          </a:prstGeom>
          <a:solidFill>
            <a:srgbClr val="BC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 smtClean="0"/>
          </a:p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45" name="Rectangle 44"/>
          <p:cNvSpPr/>
          <p:nvPr/>
        </p:nvSpPr>
        <p:spPr>
          <a:xfrm>
            <a:off x="5220136" y="6165304"/>
            <a:ext cx="576000" cy="216024"/>
          </a:xfrm>
          <a:prstGeom prst="rect">
            <a:avLst/>
          </a:prstGeom>
          <a:solidFill>
            <a:srgbClr val="BC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200" b="1" dirty="0"/>
          </a:p>
        </p:txBody>
      </p:sp>
      <p:sp>
        <p:nvSpPr>
          <p:cNvPr id="35" name="Rectangle 34"/>
          <p:cNvSpPr/>
          <p:nvPr/>
        </p:nvSpPr>
        <p:spPr>
          <a:xfrm>
            <a:off x="2195736" y="1844824"/>
            <a:ext cx="576064" cy="216024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DRA</a:t>
            </a:r>
            <a:endParaRPr lang="fr-FR" sz="1200" b="1" dirty="0"/>
          </a:p>
        </p:txBody>
      </p:sp>
      <p:sp>
        <p:nvSpPr>
          <p:cNvPr id="36" name="Rectangle 35"/>
          <p:cNvSpPr/>
          <p:nvPr/>
        </p:nvSpPr>
        <p:spPr>
          <a:xfrm>
            <a:off x="3779912" y="3069008"/>
            <a:ext cx="576064" cy="432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VCI14</a:t>
            </a:r>
            <a:endParaRPr lang="fr-FR" sz="1200" b="1" dirty="0"/>
          </a:p>
        </p:txBody>
      </p:sp>
      <p:pic>
        <p:nvPicPr>
          <p:cNvPr id="20" name="Image 19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2708903" y="1970332"/>
            <a:ext cx="1318668" cy="1515811"/>
          </a:xfrm>
          <a:prstGeom prst="rect">
            <a:avLst/>
          </a:prstGeom>
        </p:spPr>
      </p:pic>
      <p:pic>
        <p:nvPicPr>
          <p:cNvPr id="21" name="Image 20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3068943" y="4835875"/>
            <a:ext cx="1318668" cy="1515811"/>
          </a:xfrm>
          <a:prstGeom prst="rect">
            <a:avLst/>
          </a:prstGeom>
        </p:spPr>
      </p:pic>
      <p:pic>
        <p:nvPicPr>
          <p:cNvPr id="22" name="Image 21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5980524" y="4826794"/>
            <a:ext cx="1318668" cy="1515811"/>
          </a:xfrm>
          <a:prstGeom prst="rect">
            <a:avLst/>
          </a:prstGeom>
        </p:spPr>
      </p:pic>
      <p:sp>
        <p:nvSpPr>
          <p:cNvPr id="23" name="Multiplier 22"/>
          <p:cNvSpPr/>
          <p:nvPr/>
        </p:nvSpPr>
        <p:spPr>
          <a:xfrm>
            <a:off x="323528" y="4581128"/>
            <a:ext cx="1008112" cy="792088"/>
          </a:xfrm>
          <a:prstGeom prst="mathMultiply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ZoneTexte 24"/>
          <p:cNvSpPr txBox="1"/>
          <p:nvPr/>
        </p:nvSpPr>
        <p:spPr>
          <a:xfrm>
            <a:off x="35496" y="6418203"/>
            <a:ext cx="936104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b="1" dirty="0" smtClean="0">
                <a:solidFill>
                  <a:srgbClr val="C00000"/>
                </a:solidFill>
                <a:latin typeface="Calibri Light" pitchFamily="34" charset="0"/>
              </a:rPr>
              <a:t>Le rendement butoir est le</a:t>
            </a:r>
            <a:r>
              <a:rPr lang="fr-FR" sz="1500" b="1" u="sng" dirty="0" smtClean="0">
                <a:solidFill>
                  <a:srgbClr val="C00000"/>
                </a:solidFill>
                <a:latin typeface="Calibri Light" pitchFamily="34" charset="0"/>
              </a:rPr>
              <a:t> plafond à respecter par l’</a:t>
            </a:r>
            <a:r>
              <a:rPr lang="fr-FR" sz="1500" b="1" u="sng" dirty="0" err="1" smtClean="0">
                <a:solidFill>
                  <a:srgbClr val="C00000"/>
                </a:solidFill>
                <a:latin typeface="Calibri Light" pitchFamily="34" charset="0"/>
              </a:rPr>
              <a:t>odg</a:t>
            </a:r>
            <a:r>
              <a:rPr lang="fr-FR" sz="1500" b="1" dirty="0" smtClean="0">
                <a:solidFill>
                  <a:srgbClr val="C00000"/>
                </a:solidFill>
                <a:latin typeface="Calibri Light" pitchFamily="34" charset="0"/>
              </a:rPr>
              <a:t> quand il propose une augmentation du rendement annuel.</a:t>
            </a:r>
            <a:endParaRPr lang="fr-FR" sz="1500" b="1" dirty="0">
              <a:solidFill>
                <a:srgbClr val="C00000"/>
              </a:solidFill>
              <a:latin typeface="Calibri Ligh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8" grpId="0" animBg="1"/>
      <p:bldP spid="18" grpId="1" animBg="1"/>
      <p:bldP spid="30" grpId="0" animBg="1"/>
      <p:bldP spid="30" grpId="1" animBg="1"/>
      <p:bldP spid="30" grpId="2" animBg="1"/>
      <p:bldP spid="31" grpId="0" animBg="1"/>
      <p:bldP spid="31" grpId="1" animBg="1"/>
      <p:bldP spid="32" grpId="0" animBg="1"/>
      <p:bldP spid="32" grpId="1" animBg="1"/>
      <p:bldP spid="34" grpId="0" animBg="1"/>
      <p:bldP spid="34" grpId="1" animBg="1"/>
      <p:bldP spid="34" grpId="2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23" grpId="0" animBg="1"/>
      <p:bldP spid="23" grpId="1" animBg="1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467544" y="476672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u="sng" dirty="0" smtClean="0">
                <a:latin typeface="Calibri Light" pitchFamily="34" charset="0"/>
              </a:rPr>
              <a:t>Utilisation du VCI</a:t>
            </a:r>
            <a:endParaRPr lang="fr-FR" sz="2000" b="1" u="sng" dirty="0">
              <a:latin typeface="Calibri Light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908720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VCI Récolte faible</a:t>
            </a:r>
          </a:p>
          <a:p>
            <a:endParaRPr lang="fr-FR" dirty="0" smtClean="0"/>
          </a:p>
          <a:p>
            <a:pPr defTabSz="750888"/>
            <a:r>
              <a:rPr lang="fr-FR" dirty="0" smtClean="0"/>
              <a:t>			</a:t>
            </a:r>
            <a:r>
              <a:rPr lang="fr-FR" sz="1400" dirty="0" smtClean="0">
                <a:latin typeface="Calibri Light" pitchFamily="34" charset="0"/>
              </a:rPr>
              <a:t>R13	       à vendre            Stock	R14	      à vendre	Stock	</a:t>
            </a:r>
            <a:endParaRPr lang="fr-FR" sz="1200" dirty="0" smtClean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Rendement butoir -&gt;</a:t>
            </a:r>
            <a:r>
              <a:rPr lang="fr-FR" sz="1400" dirty="0" smtClean="0">
                <a:latin typeface="Calibri Light" pitchFamily="34" charset="0"/>
              </a:rPr>
              <a:t> </a:t>
            </a:r>
            <a:r>
              <a:rPr lang="fr-FR" sz="1600" dirty="0" smtClean="0">
                <a:latin typeface="Calibri Light" pitchFamily="34" charset="0"/>
              </a:rPr>
              <a:t>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			</a:t>
            </a:r>
            <a:endParaRPr lang="fr-FR" sz="1400" dirty="0">
              <a:latin typeface="Calibri Light" pitchFamily="34" charset="0"/>
            </a:endParaRPr>
          </a:p>
          <a:p>
            <a:pPr defTabSz="741363"/>
            <a:r>
              <a:rPr lang="fr-FR" sz="1400" smtClean="0">
                <a:latin typeface="Calibri Light" pitchFamily="34" charset="0"/>
              </a:rPr>
              <a:t>RA	</a:t>
            </a:r>
            <a:r>
              <a:rPr lang="fr-FR" sz="1400" dirty="0" smtClean="0">
                <a:latin typeface="Calibri Light" pitchFamily="34" charset="0"/>
              </a:rPr>
              <a:t>	</a:t>
            </a:r>
            <a:r>
              <a:rPr lang="fr-FR" sz="1600" dirty="0" smtClean="0">
                <a:latin typeface="Calibri Light" pitchFamily="34" charset="0"/>
              </a:rPr>
              <a:t>-&gt; ---------------------------------------------------------------------------------------------------------------------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endParaRPr lang="fr-FR" sz="1200" dirty="0" smtClean="0"/>
          </a:p>
          <a:p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195736" y="2132856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10" name="Rectangle 9"/>
          <p:cNvSpPr/>
          <p:nvPr/>
        </p:nvSpPr>
        <p:spPr>
          <a:xfrm>
            <a:off x="2195736" y="2420888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11" name="Rectangle 10"/>
          <p:cNvSpPr/>
          <p:nvPr/>
        </p:nvSpPr>
        <p:spPr>
          <a:xfrm>
            <a:off x="3419872" y="2420888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12" name="Rectangle 11"/>
          <p:cNvSpPr/>
          <p:nvPr/>
        </p:nvSpPr>
        <p:spPr>
          <a:xfrm>
            <a:off x="4427984" y="3068960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16" name="Rectangle 15"/>
          <p:cNvSpPr/>
          <p:nvPr/>
        </p:nvSpPr>
        <p:spPr>
          <a:xfrm>
            <a:off x="5220072" y="2636912"/>
            <a:ext cx="576064" cy="648072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29" name="ZoneTexte 28"/>
          <p:cNvSpPr txBox="1"/>
          <p:nvPr/>
        </p:nvSpPr>
        <p:spPr>
          <a:xfrm>
            <a:off x="0" y="3784391"/>
            <a:ext cx="9144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 Light" pitchFamily="34" charset="0"/>
              </a:rPr>
              <a:t>VCI Récolte non qualitative</a:t>
            </a:r>
          </a:p>
          <a:p>
            <a:endParaRPr lang="fr-FR" dirty="0" smtClean="0"/>
          </a:p>
          <a:p>
            <a:pPr defTabSz="750888"/>
            <a:r>
              <a:rPr lang="fr-FR" dirty="0" smtClean="0"/>
              <a:t>			</a:t>
            </a:r>
            <a:r>
              <a:rPr lang="fr-FR" sz="1400" dirty="0" smtClean="0">
                <a:latin typeface="Calibri Light" pitchFamily="34" charset="0"/>
              </a:rPr>
              <a:t>R13	      à vendre	Stock	   R14	        à vendre	Stock	</a:t>
            </a:r>
            <a:endParaRPr lang="fr-FR" sz="1200" dirty="0" smtClean="0">
              <a:latin typeface="Calibri Light" pitchFamily="34" charset="0"/>
            </a:endParaRPr>
          </a:p>
          <a:p>
            <a:pPr defTabSz="741363"/>
            <a:r>
              <a:rPr lang="fr-FR" sz="1600" dirty="0" smtClean="0">
                <a:latin typeface="Calibri Light" pitchFamily="34" charset="0"/>
              </a:rPr>
              <a:t>Rendement butoir -&gt;</a:t>
            </a:r>
            <a:r>
              <a:rPr lang="fr-FR" sz="1400" dirty="0" smtClean="0">
                <a:latin typeface="Calibri Light" pitchFamily="34" charset="0"/>
              </a:rPr>
              <a:t> </a:t>
            </a:r>
            <a:r>
              <a:rPr lang="fr-FR" sz="1600" dirty="0" smtClean="0">
                <a:latin typeface="Calibri Light" pitchFamily="34" charset="0"/>
              </a:rPr>
              <a:t>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			</a:t>
            </a:r>
            <a:endParaRPr lang="fr-FR" sz="1400" dirty="0">
              <a:latin typeface="Calibri Light" pitchFamily="34" charset="0"/>
            </a:endParaRPr>
          </a:p>
          <a:p>
            <a:pPr defTabSz="741363"/>
            <a:r>
              <a:rPr lang="fr-FR" sz="1400" dirty="0" smtClean="0">
                <a:latin typeface="Calibri Light" pitchFamily="34" charset="0"/>
              </a:rPr>
              <a:t>RA		</a:t>
            </a:r>
            <a:r>
              <a:rPr lang="fr-FR" sz="1600" dirty="0" smtClean="0">
                <a:latin typeface="Calibri Light" pitchFamily="34" charset="0"/>
              </a:rPr>
              <a:t>-&gt; ---------------------------------------------------------------------------------------------------------------------</a:t>
            </a:r>
            <a:endParaRPr lang="fr-FR" sz="1400" dirty="0" smtClean="0">
              <a:latin typeface="Calibri Light" pitchFamily="34" charset="0"/>
            </a:endParaRPr>
          </a:p>
          <a:p>
            <a:endParaRPr lang="fr-FR" sz="1200" dirty="0" smtClean="0"/>
          </a:p>
          <a:p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2195736" y="5013176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31" name="Rectangle 30"/>
          <p:cNvSpPr/>
          <p:nvPr/>
        </p:nvSpPr>
        <p:spPr>
          <a:xfrm>
            <a:off x="2195736" y="5301208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32" name="Rectangle 31"/>
          <p:cNvSpPr/>
          <p:nvPr/>
        </p:nvSpPr>
        <p:spPr>
          <a:xfrm>
            <a:off x="3347864" y="5301208"/>
            <a:ext cx="576064" cy="8640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2013</a:t>
            </a:r>
            <a:endParaRPr lang="fr-FR" sz="1200" b="1" dirty="0"/>
          </a:p>
        </p:txBody>
      </p:sp>
      <p:sp>
        <p:nvSpPr>
          <p:cNvPr id="34" name="Rectangle 33"/>
          <p:cNvSpPr/>
          <p:nvPr/>
        </p:nvSpPr>
        <p:spPr>
          <a:xfrm>
            <a:off x="4499992" y="5949280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37" name="Rectangle 36"/>
          <p:cNvSpPr/>
          <p:nvPr/>
        </p:nvSpPr>
        <p:spPr>
          <a:xfrm>
            <a:off x="5292080" y="5517232"/>
            <a:ext cx="576064" cy="648072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38" name="Rectangle 37"/>
          <p:cNvSpPr/>
          <p:nvPr/>
        </p:nvSpPr>
        <p:spPr>
          <a:xfrm>
            <a:off x="5292080" y="5301208"/>
            <a:ext cx="576064" cy="216024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PB Q</a:t>
            </a:r>
            <a:endParaRPr lang="fr-FR" sz="1200" b="1" dirty="0"/>
          </a:p>
        </p:txBody>
      </p:sp>
      <p:sp>
        <p:nvSpPr>
          <p:cNvPr id="33" name="Rectangle 32"/>
          <p:cNvSpPr/>
          <p:nvPr/>
        </p:nvSpPr>
        <p:spPr>
          <a:xfrm>
            <a:off x="6372200" y="2636912"/>
            <a:ext cx="576064" cy="648072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36" name="Rectangle 35"/>
          <p:cNvSpPr/>
          <p:nvPr/>
        </p:nvSpPr>
        <p:spPr>
          <a:xfrm>
            <a:off x="6372200" y="2420888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sp>
        <p:nvSpPr>
          <p:cNvPr id="40" name="ZoneTexte 39"/>
          <p:cNvSpPr txBox="1"/>
          <p:nvPr/>
        </p:nvSpPr>
        <p:spPr>
          <a:xfrm>
            <a:off x="7452320" y="298766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____</a:t>
            </a:r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6444208" y="5517232"/>
            <a:ext cx="576064" cy="648072"/>
          </a:xfrm>
          <a:prstGeom prst="rect">
            <a:avLst/>
          </a:prstGeom>
          <a:solidFill>
            <a:srgbClr val="BC0000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2014</a:t>
            </a:r>
            <a:endParaRPr lang="fr-FR" sz="1200" b="1" dirty="0"/>
          </a:p>
        </p:txBody>
      </p:sp>
      <p:sp>
        <p:nvSpPr>
          <p:cNvPr id="42" name="Rectangle 41"/>
          <p:cNvSpPr/>
          <p:nvPr/>
        </p:nvSpPr>
        <p:spPr>
          <a:xfrm>
            <a:off x="6444208" y="5301208"/>
            <a:ext cx="576064" cy="21602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b="1" dirty="0" smtClean="0"/>
              <a:t>VCI13</a:t>
            </a:r>
            <a:endParaRPr lang="fr-FR" sz="1200" b="1" dirty="0"/>
          </a:p>
        </p:txBody>
      </p:sp>
      <p:cxnSp>
        <p:nvCxnSpPr>
          <p:cNvPr id="44" name="Forme 43"/>
          <p:cNvCxnSpPr>
            <a:stCxn id="38" idx="3"/>
          </p:cNvCxnSpPr>
          <p:nvPr/>
        </p:nvCxnSpPr>
        <p:spPr>
          <a:xfrm>
            <a:off x="5868144" y="5409220"/>
            <a:ext cx="144016" cy="90010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9" name="ZoneTexte 48"/>
          <p:cNvSpPr txBox="1"/>
          <p:nvPr/>
        </p:nvSpPr>
        <p:spPr>
          <a:xfrm>
            <a:off x="5508104" y="6289575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latin typeface="Calibri Light" pitchFamily="34" charset="0"/>
              </a:rPr>
              <a:t>Distillation</a:t>
            </a:r>
            <a:endParaRPr lang="fr-FR" b="1" i="1" dirty="0">
              <a:latin typeface="Calibri Light" pitchFamily="34" charset="0"/>
            </a:endParaRPr>
          </a:p>
        </p:txBody>
      </p:sp>
      <p:pic>
        <p:nvPicPr>
          <p:cNvPr id="23" name="Image 22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3092323" y="1918553"/>
            <a:ext cx="1184649" cy="1361756"/>
          </a:xfrm>
          <a:prstGeom prst="rect">
            <a:avLst/>
          </a:prstGeom>
        </p:spPr>
      </p:pic>
      <p:pic>
        <p:nvPicPr>
          <p:cNvPr id="24" name="Image 23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6044651" y="1921507"/>
            <a:ext cx="1184649" cy="1361756"/>
          </a:xfrm>
          <a:prstGeom prst="rect">
            <a:avLst/>
          </a:prstGeom>
        </p:spPr>
      </p:pic>
      <p:pic>
        <p:nvPicPr>
          <p:cNvPr id="25" name="Image 24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3020315" y="4798873"/>
            <a:ext cx="1184649" cy="1361756"/>
          </a:xfrm>
          <a:prstGeom prst="rect">
            <a:avLst/>
          </a:prstGeom>
        </p:spPr>
      </p:pic>
      <p:pic>
        <p:nvPicPr>
          <p:cNvPr id="26" name="Image 25" descr="bouteille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291305">
            <a:off x="6116659" y="4801827"/>
            <a:ext cx="1184649" cy="1361756"/>
          </a:xfrm>
          <a:prstGeom prst="rect">
            <a:avLst/>
          </a:prstGeom>
        </p:spPr>
      </p:pic>
      <p:sp>
        <p:nvSpPr>
          <p:cNvPr id="27" name="ZoneTexte 26"/>
          <p:cNvSpPr txBox="1"/>
          <p:nvPr/>
        </p:nvSpPr>
        <p:spPr>
          <a:xfrm>
            <a:off x="7524328" y="587727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____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2" grpId="2" animBg="1"/>
      <p:bldP spid="16" grpId="0" animBg="1"/>
      <p:bldP spid="16" grpId="1" animBg="1"/>
      <p:bldP spid="16" grpId="2" animBg="1"/>
      <p:bldP spid="30" grpId="0" animBg="1"/>
      <p:bldP spid="30" grpId="1" animBg="1"/>
      <p:bldP spid="30" grpId="2" animBg="1"/>
      <p:bldP spid="31" grpId="1" animBg="1"/>
      <p:bldP spid="31" grpId="2" animBg="1"/>
      <p:bldP spid="32" grpId="0" animBg="1"/>
      <p:bldP spid="32" grpId="1" animBg="1"/>
      <p:bldP spid="34" grpId="0" animBg="1"/>
      <p:bldP spid="34" grpId="1" animBg="1"/>
      <p:bldP spid="34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3" grpId="0" animBg="1"/>
      <p:bldP spid="36" grpId="0" animBg="1"/>
      <p:bldP spid="40" grpId="0"/>
      <p:bldP spid="41" grpId="0" animBg="1"/>
      <p:bldP spid="42" grpId="0" animBg="1"/>
      <p:bldP spid="49" grpId="0"/>
      <p:bldP spid="49" grpId="1"/>
      <p:bldP spid="49" grpId="2"/>
      <p:bldP spid="2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119</Words>
  <Application>Microsoft Office PowerPoint</Application>
  <PresentationFormat>Affichage à l'écran (4:3)</PresentationFormat>
  <Paragraphs>105</Paragraphs>
  <Slides>3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Diapositive 1</vt:lpstr>
      <vt:lpstr>Diapositive 2</vt:lpstr>
      <vt:lpstr>Diapositive 3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Nathalie</dc:creator>
  <cp:lastModifiedBy>Nathalie</cp:lastModifiedBy>
  <cp:revision>54</cp:revision>
  <dcterms:created xsi:type="dcterms:W3CDTF">2014-09-11T06:58:36Z</dcterms:created>
  <dcterms:modified xsi:type="dcterms:W3CDTF">2014-10-08T12:30:13Z</dcterms:modified>
</cp:coreProperties>
</file>