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6" r:id="rId2"/>
    <p:sldId id="273" r:id="rId3"/>
    <p:sldId id="274" r:id="rId4"/>
    <p:sldId id="275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84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E4E1FA-3AA0-4FA3-A0E5-B96CA8F11FAE}" type="datetimeFigureOut">
              <a:rPr lang="fr-FR" smtClean="0"/>
              <a:t>01/06/2016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8FEFB3-CDF3-4E17-9A4E-59DBCB6CA1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93492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8FEFB3-CDF3-4E17-9A4E-59DBCB6CA19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5199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8FEFB3-CDF3-4E17-9A4E-59DBCB6CA19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51999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8FEFB3-CDF3-4E17-9A4E-59DBCB6CA19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5199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8FEFB3-CDF3-4E17-9A4E-59DBCB6CA19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5199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7153E-F0C0-4D4A-BD5A-9AE6E465F064}" type="datetimeFigureOut">
              <a:rPr lang="fr-FR" smtClean="0"/>
              <a:t>01/06/2016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8FA7F-233B-4B3E-85E0-24A700155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5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7153E-F0C0-4D4A-BD5A-9AE6E465F064}" type="datetimeFigureOut">
              <a:rPr lang="fr-FR" smtClean="0"/>
              <a:t>01/06/2016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8FA7F-233B-4B3E-85E0-24A700155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498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7153E-F0C0-4D4A-BD5A-9AE6E465F064}" type="datetimeFigureOut">
              <a:rPr lang="fr-FR" smtClean="0"/>
              <a:t>01/06/2016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8FA7F-233B-4B3E-85E0-24A700155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7764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7153E-F0C0-4D4A-BD5A-9AE6E465F064}" type="datetimeFigureOut">
              <a:rPr lang="fr-FR" smtClean="0"/>
              <a:t>01/06/2016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8FA7F-233B-4B3E-85E0-24A700155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072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7153E-F0C0-4D4A-BD5A-9AE6E465F064}" type="datetimeFigureOut">
              <a:rPr lang="fr-FR" smtClean="0"/>
              <a:t>01/06/2016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8FA7F-233B-4B3E-85E0-24A700155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993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7153E-F0C0-4D4A-BD5A-9AE6E465F064}" type="datetimeFigureOut">
              <a:rPr lang="fr-FR" smtClean="0"/>
              <a:t>01/06/2016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8FA7F-233B-4B3E-85E0-24A700155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8329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7153E-F0C0-4D4A-BD5A-9AE6E465F064}" type="datetimeFigureOut">
              <a:rPr lang="fr-FR" smtClean="0"/>
              <a:t>01/06/2016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8FA7F-233B-4B3E-85E0-24A700155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314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7153E-F0C0-4D4A-BD5A-9AE6E465F064}" type="datetimeFigureOut">
              <a:rPr lang="fr-FR" smtClean="0"/>
              <a:t>01/06/2016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8FA7F-233B-4B3E-85E0-24A700155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82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7153E-F0C0-4D4A-BD5A-9AE6E465F064}" type="datetimeFigureOut">
              <a:rPr lang="fr-FR" smtClean="0"/>
              <a:t>01/06/2016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8FA7F-233B-4B3E-85E0-24A700155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034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7153E-F0C0-4D4A-BD5A-9AE6E465F064}" type="datetimeFigureOut">
              <a:rPr lang="fr-FR" smtClean="0"/>
              <a:t>01/06/2016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8FA7F-233B-4B3E-85E0-24A700155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0374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7153E-F0C0-4D4A-BD5A-9AE6E465F064}" type="datetimeFigureOut">
              <a:rPr lang="fr-FR" smtClean="0"/>
              <a:t>01/06/2016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8FA7F-233B-4B3E-85E0-24A700155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300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7153E-F0C0-4D4A-BD5A-9AE6E465F064}" type="datetimeFigureOut">
              <a:rPr lang="fr-FR" smtClean="0"/>
              <a:t>01/06/2016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68FA7F-233B-4B3E-85E0-24A700155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7077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000000"/>
                </a:solidFill>
              </a:rPr>
              <a:t> </a:t>
            </a:r>
            <a:r>
              <a:rPr lang="fr-FR" sz="2200" b="1" dirty="0">
                <a:solidFill>
                  <a:srgbClr val="7030A0"/>
                </a:solidFill>
              </a:rPr>
              <a:t>Suramortissement : L’administration fiscale précise les modalités d’application de la mesure aux coopératives agricoles </a:t>
            </a:r>
            <a:endParaRPr lang="fr-FR" sz="2200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endParaRPr lang="fr-FR" sz="1800" dirty="0">
              <a:solidFill>
                <a:srgbClr val="000000"/>
              </a:solidFill>
            </a:endParaRPr>
          </a:p>
          <a:p>
            <a:pPr marL="0" indent="0" algn="just">
              <a:buNone/>
            </a:pPr>
            <a:endParaRPr lang="fr-FR" sz="2000" dirty="0" smtClean="0">
              <a:solidFill>
                <a:srgbClr val="000000"/>
              </a:solidFill>
            </a:endParaRPr>
          </a:p>
          <a:p>
            <a:pPr marL="0" indent="0" algn="just">
              <a:buNone/>
            </a:pPr>
            <a:r>
              <a:rPr lang="fr-FR" sz="2000" dirty="0" smtClean="0">
                <a:solidFill>
                  <a:srgbClr val="000000"/>
                </a:solidFill>
              </a:rPr>
              <a:t>L’administration </a:t>
            </a:r>
            <a:r>
              <a:rPr lang="fr-FR" sz="2000" dirty="0">
                <a:solidFill>
                  <a:srgbClr val="000000"/>
                </a:solidFill>
              </a:rPr>
              <a:t>fiscale a commenté, le 3 février dernier, les modalités d’application du suramortissement aux coopératives agricoles dans </a:t>
            </a:r>
            <a:r>
              <a:rPr lang="fr-FR" sz="2000">
                <a:solidFill>
                  <a:srgbClr val="000000"/>
                </a:solidFill>
              </a:rPr>
              <a:t>le </a:t>
            </a:r>
            <a:r>
              <a:rPr lang="fr-FR" sz="2000" smtClean="0">
                <a:solidFill>
                  <a:srgbClr val="000000"/>
                </a:solidFill>
              </a:rPr>
              <a:t>BOI-BIC-BASE-100-20160203</a:t>
            </a:r>
            <a:r>
              <a:rPr lang="fr-FR" sz="2000" dirty="0">
                <a:solidFill>
                  <a:srgbClr val="000000"/>
                </a:solidFill>
              </a:rPr>
              <a:t>. </a:t>
            </a:r>
          </a:p>
          <a:p>
            <a:pPr marL="0" indent="0" algn="just">
              <a:buNone/>
            </a:pPr>
            <a:endParaRPr lang="fr-FR" sz="2000" dirty="0" smtClean="0">
              <a:solidFill>
                <a:srgbClr val="000000"/>
              </a:solidFill>
            </a:endParaRPr>
          </a:p>
          <a:p>
            <a:pPr marL="0" indent="0" algn="just">
              <a:buNone/>
            </a:pPr>
            <a:r>
              <a:rPr lang="fr-FR" sz="2000" dirty="0" smtClean="0">
                <a:solidFill>
                  <a:srgbClr val="000000"/>
                </a:solidFill>
              </a:rPr>
              <a:t>L’analyse </a:t>
            </a:r>
            <a:r>
              <a:rPr lang="fr-FR" sz="2000" dirty="0">
                <a:solidFill>
                  <a:srgbClr val="000000"/>
                </a:solidFill>
              </a:rPr>
              <a:t>de l’administration était très défavorable aux coopératives. </a:t>
            </a:r>
          </a:p>
          <a:p>
            <a:pPr marL="0" indent="0" algn="just">
              <a:buNone/>
            </a:pPr>
            <a:endParaRPr lang="fr-FR" sz="2000" dirty="0" smtClean="0">
              <a:solidFill>
                <a:srgbClr val="000000"/>
              </a:solidFill>
            </a:endParaRPr>
          </a:p>
          <a:p>
            <a:pPr marL="0" indent="0" algn="just">
              <a:buNone/>
            </a:pPr>
            <a:r>
              <a:rPr lang="fr-FR" sz="2000" dirty="0" smtClean="0">
                <a:solidFill>
                  <a:srgbClr val="000000"/>
                </a:solidFill>
              </a:rPr>
              <a:t>Coop </a:t>
            </a:r>
            <a:r>
              <a:rPr lang="fr-FR" sz="2000" dirty="0">
                <a:solidFill>
                  <a:srgbClr val="000000"/>
                </a:solidFill>
              </a:rPr>
              <a:t>de France a adressé un courrier aux services de Bercy le 9 février 2016 en proposant une analyse différente de celle de l’Administration fiscale. </a:t>
            </a:r>
            <a:endParaRPr lang="fr-FR" sz="20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8" y="4581128"/>
            <a:ext cx="9144000" cy="2361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223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6381328"/>
            <a:ext cx="11096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199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000000"/>
                </a:solidFill>
              </a:rPr>
              <a:t> </a:t>
            </a:r>
            <a:r>
              <a:rPr lang="fr-FR" sz="2200" b="1" dirty="0">
                <a:solidFill>
                  <a:srgbClr val="7030A0"/>
                </a:solidFill>
              </a:rPr>
              <a:t>Suramortissement : L’administration fiscale précise les modalités d’application de la mesure aux coopératives agricoles </a:t>
            </a:r>
            <a:endParaRPr lang="fr-FR" sz="2200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2400" dirty="0" smtClean="0">
              <a:solidFill>
                <a:srgbClr val="000000"/>
              </a:solidFill>
            </a:endParaRPr>
          </a:p>
          <a:p>
            <a:pPr marL="0" indent="0" algn="just">
              <a:buNone/>
            </a:pPr>
            <a:endParaRPr lang="fr-FR" sz="2000" dirty="0" smtClean="0">
              <a:solidFill>
                <a:srgbClr val="000000"/>
              </a:solidFill>
            </a:endParaRPr>
          </a:p>
          <a:p>
            <a:pPr marL="0" indent="0" algn="just">
              <a:buNone/>
            </a:pPr>
            <a:r>
              <a:rPr lang="fr-FR" sz="2000" dirty="0" smtClean="0">
                <a:solidFill>
                  <a:srgbClr val="000000"/>
                </a:solidFill>
              </a:rPr>
              <a:t>Par </a:t>
            </a:r>
            <a:r>
              <a:rPr lang="fr-FR" sz="2000" dirty="0">
                <a:solidFill>
                  <a:srgbClr val="000000"/>
                </a:solidFill>
              </a:rPr>
              <a:t>courrier en date du 4 mai 2016, les services de Bercy </a:t>
            </a:r>
            <a:r>
              <a:rPr lang="fr-FR" sz="2000" dirty="0" smtClean="0">
                <a:solidFill>
                  <a:srgbClr val="000000"/>
                </a:solidFill>
              </a:rPr>
              <a:t>précisent que la coopérative :  </a:t>
            </a:r>
            <a:endParaRPr lang="fr-FR" sz="2000" dirty="0">
              <a:solidFill>
                <a:srgbClr val="000000"/>
              </a:solidFill>
            </a:endParaRPr>
          </a:p>
          <a:p>
            <a:pPr marL="0" indent="0" algn="just">
              <a:buNone/>
            </a:pPr>
            <a:r>
              <a:rPr lang="fr-FR" sz="2000" dirty="0" smtClean="0">
                <a:solidFill>
                  <a:srgbClr val="000000"/>
                </a:solidFill>
              </a:rPr>
              <a:t>- </a:t>
            </a:r>
            <a:r>
              <a:rPr lang="fr-FR" sz="2000" dirty="0">
                <a:solidFill>
                  <a:srgbClr val="000000"/>
                </a:solidFill>
              </a:rPr>
              <a:t>peut imputer sur son propre bénéfice soumis à l’IS une fraction de la déduction exceptionnelle au prorata du chiffre d’affaires afférent aux opérations taxables. </a:t>
            </a:r>
          </a:p>
          <a:p>
            <a:pPr marL="0" indent="0" algn="just">
              <a:buNone/>
            </a:pPr>
            <a:r>
              <a:rPr lang="fr-FR" sz="2000" dirty="0">
                <a:solidFill>
                  <a:srgbClr val="000000"/>
                </a:solidFill>
              </a:rPr>
              <a:t>- puis transférer le solde de la déduction exceptionnelle non imputée aux associés coopérateurs à proportion du nombre de parts qu’ils détiennent au capital de la coopérative. </a:t>
            </a:r>
            <a:endParaRPr lang="fr-FR" sz="20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8" y="4005064"/>
            <a:ext cx="9144000" cy="293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223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6381328"/>
            <a:ext cx="11096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991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000000"/>
                </a:solidFill>
              </a:rPr>
              <a:t> </a:t>
            </a:r>
            <a:r>
              <a:rPr lang="fr-FR" sz="2200" b="1" dirty="0">
                <a:solidFill>
                  <a:srgbClr val="7030A0"/>
                </a:solidFill>
              </a:rPr>
              <a:t>Suramortissement : L’administration fiscale précise les modalités d’application de la mesure aux coopératives agricoles </a:t>
            </a:r>
            <a:endParaRPr lang="fr-FR" sz="2200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fr-FR" sz="2000" b="1" i="1" dirty="0" smtClean="0">
                <a:solidFill>
                  <a:srgbClr val="000000"/>
                </a:solidFill>
              </a:rPr>
              <a:t>Exemple: </a:t>
            </a:r>
          </a:p>
          <a:p>
            <a:pPr marL="0" lvl="0" indent="0">
              <a:buNone/>
            </a:pPr>
            <a:r>
              <a:rPr lang="fr-FR" sz="2000" i="1" dirty="0" smtClean="0">
                <a:solidFill>
                  <a:srgbClr val="000000"/>
                </a:solidFill>
              </a:rPr>
              <a:t>Une </a:t>
            </a:r>
            <a:r>
              <a:rPr lang="fr-FR" sz="2000" i="1" dirty="0">
                <a:solidFill>
                  <a:srgbClr val="000000"/>
                </a:solidFill>
              </a:rPr>
              <a:t>coopérative ABC qui réalise 20 % de son chiffre d’affaires avec des tiers non associés et clôture ses exercices à l'année civile. Elle a un résultat taxable de 44 000 €. </a:t>
            </a:r>
            <a:endParaRPr lang="fr-FR" sz="2000" dirty="0">
              <a:solidFill>
                <a:srgbClr val="000000"/>
              </a:solidFill>
            </a:endParaRPr>
          </a:p>
          <a:p>
            <a:pPr marL="0" lvl="0" indent="0">
              <a:buNone/>
            </a:pPr>
            <a:r>
              <a:rPr lang="fr-FR" sz="2000" i="1" dirty="0">
                <a:solidFill>
                  <a:srgbClr val="000000"/>
                </a:solidFill>
              </a:rPr>
              <a:t>Son capital est réparti comme suit : </a:t>
            </a:r>
            <a:endParaRPr lang="fr-FR" sz="2000" dirty="0">
              <a:solidFill>
                <a:srgbClr val="000000"/>
              </a:solidFill>
            </a:endParaRPr>
          </a:p>
          <a:p>
            <a:pPr marL="0" lvl="0" indent="0">
              <a:buNone/>
            </a:pPr>
            <a:r>
              <a:rPr lang="fr-FR" sz="2000" i="1" dirty="0">
                <a:solidFill>
                  <a:srgbClr val="000000"/>
                </a:solidFill>
              </a:rPr>
              <a:t>- l'associé-coopérateur A, détient 50 % du capital ; </a:t>
            </a:r>
            <a:endParaRPr lang="fr-FR" sz="2000" dirty="0">
              <a:solidFill>
                <a:srgbClr val="000000"/>
              </a:solidFill>
            </a:endParaRPr>
          </a:p>
          <a:p>
            <a:pPr marL="0" lvl="0" indent="0">
              <a:buNone/>
            </a:pPr>
            <a:r>
              <a:rPr lang="fr-FR" sz="2000" i="1" dirty="0">
                <a:solidFill>
                  <a:srgbClr val="000000"/>
                </a:solidFill>
              </a:rPr>
              <a:t>- l'associé-coopérateur B, détient 45 % du capital ; </a:t>
            </a:r>
            <a:endParaRPr lang="fr-FR" sz="2000" dirty="0">
              <a:solidFill>
                <a:srgbClr val="000000"/>
              </a:solidFill>
            </a:endParaRPr>
          </a:p>
          <a:p>
            <a:pPr marL="0" lvl="0" indent="0">
              <a:buNone/>
            </a:pPr>
            <a:r>
              <a:rPr lang="fr-FR" sz="2000" i="1" dirty="0">
                <a:solidFill>
                  <a:srgbClr val="000000"/>
                </a:solidFill>
              </a:rPr>
              <a:t>- l’ANC C, détient 5 % du capital. </a:t>
            </a:r>
            <a:endParaRPr lang="fr-FR" sz="2000" dirty="0">
              <a:solidFill>
                <a:srgbClr val="000000"/>
              </a:solidFill>
            </a:endParaRPr>
          </a:p>
          <a:p>
            <a:pPr marL="0" lvl="0" indent="0">
              <a:buNone/>
            </a:pPr>
            <a:r>
              <a:rPr lang="fr-FR" sz="2000" i="1" dirty="0">
                <a:solidFill>
                  <a:srgbClr val="000000"/>
                </a:solidFill>
              </a:rPr>
              <a:t>La coopérative ABC acquiert le 1er janvier 2016 un bien éligible à la déduction exceptionnelle au prix de 80 000 € (calculé sur la totalité du bien) et amortissable sur 5 </a:t>
            </a:r>
            <a:r>
              <a:rPr lang="fr-FR" sz="2000" i="1" dirty="0" smtClean="0">
                <a:solidFill>
                  <a:srgbClr val="000000"/>
                </a:solidFill>
              </a:rPr>
              <a:t>ans. </a:t>
            </a:r>
            <a:endParaRPr lang="fr-FR" sz="2000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fr-FR" sz="1600" dirty="0" smtClean="0">
                <a:solidFill>
                  <a:srgbClr val="000000"/>
                </a:solidFill>
              </a:rPr>
              <a:t> </a:t>
            </a:r>
            <a:endParaRPr lang="fr-FR" sz="16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0" y="3956345"/>
            <a:ext cx="9144000" cy="293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223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6381328"/>
            <a:ext cx="11096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937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000000"/>
                </a:solidFill>
              </a:rPr>
              <a:t> </a:t>
            </a:r>
            <a:r>
              <a:rPr lang="fr-FR" sz="2200" b="1" dirty="0">
                <a:solidFill>
                  <a:srgbClr val="7030A0"/>
                </a:solidFill>
              </a:rPr>
              <a:t>Suramortissement : L’administration fiscale précise les modalités d’application de la mesure aux coopératives agricoles </a:t>
            </a:r>
            <a:endParaRPr lang="fr-FR" sz="2200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fr-FR" sz="1600" b="1" i="1" dirty="0">
                <a:solidFill>
                  <a:srgbClr val="000000"/>
                </a:solidFill>
                <a:latin typeface="+mj-lt"/>
              </a:rPr>
              <a:t>Calcul de la déduction exceptionnelle : </a:t>
            </a:r>
            <a:endParaRPr lang="fr-FR" sz="1600" b="1" dirty="0">
              <a:solidFill>
                <a:srgbClr val="000000"/>
              </a:solidFill>
              <a:latin typeface="+mj-lt"/>
            </a:endParaRPr>
          </a:p>
          <a:p>
            <a:pPr marL="0" indent="0" algn="just">
              <a:buNone/>
            </a:pPr>
            <a:r>
              <a:rPr lang="fr-FR" sz="1600" i="1" dirty="0">
                <a:solidFill>
                  <a:srgbClr val="000000"/>
                </a:solidFill>
                <a:latin typeface="+mj-lt"/>
              </a:rPr>
              <a:t>Au 31 décembre 2016, la coopérative détermine le montant de la déduction annuelle. Cette déduction est égale à 40 % du prix d'achat hors frais financiers (80 000 €), répartie sur la durée d'amortissement (5 ans), soit un montant annuel de 80 000 € x 40 % x 1/5 = 6 400 €. </a:t>
            </a:r>
            <a:endParaRPr lang="fr-FR" sz="1600" dirty="0">
              <a:solidFill>
                <a:srgbClr val="000000"/>
              </a:solidFill>
              <a:latin typeface="+mj-lt"/>
            </a:endParaRPr>
          </a:p>
          <a:p>
            <a:pPr marL="0" indent="0" algn="just">
              <a:buNone/>
            </a:pPr>
            <a:r>
              <a:rPr lang="fr-FR" sz="1600" i="1" dirty="0">
                <a:solidFill>
                  <a:srgbClr val="000000"/>
                </a:solidFill>
                <a:latin typeface="+mj-lt"/>
              </a:rPr>
              <a:t>1. La coopérative impute sur son résultat taxable un suramortissement calculé selon les mêmes modalités de calcul que celles de l’impôt sur les sociétés. </a:t>
            </a:r>
            <a:endParaRPr lang="fr-FR" sz="1600" dirty="0">
              <a:solidFill>
                <a:srgbClr val="000000"/>
              </a:solidFill>
              <a:latin typeface="+mj-lt"/>
            </a:endParaRPr>
          </a:p>
          <a:p>
            <a:pPr marL="0" indent="0" algn="just">
              <a:buNone/>
            </a:pPr>
            <a:r>
              <a:rPr lang="fr-FR" sz="1600" i="1" dirty="0" smtClean="0">
                <a:solidFill>
                  <a:srgbClr val="000000"/>
                </a:solidFill>
                <a:latin typeface="+mj-lt"/>
              </a:rPr>
              <a:t>6400 </a:t>
            </a:r>
            <a:r>
              <a:rPr lang="fr-FR" sz="1600" i="1" dirty="0">
                <a:solidFill>
                  <a:srgbClr val="000000"/>
                </a:solidFill>
                <a:latin typeface="+mj-lt"/>
              </a:rPr>
              <a:t>€ (montant total du suramortissement) x 20 % (prorata de taxation) = 1 280 € </a:t>
            </a:r>
            <a:endParaRPr lang="fr-FR" sz="1600" dirty="0">
              <a:solidFill>
                <a:srgbClr val="000000"/>
              </a:solidFill>
              <a:latin typeface="+mj-lt"/>
            </a:endParaRPr>
          </a:p>
          <a:p>
            <a:pPr marL="0" indent="0" algn="just">
              <a:buNone/>
            </a:pPr>
            <a:r>
              <a:rPr lang="fr-FR" sz="1600" i="1" dirty="0">
                <a:solidFill>
                  <a:srgbClr val="000000"/>
                </a:solidFill>
                <a:latin typeface="+mj-lt"/>
              </a:rPr>
              <a:t>La coopérative imputera 1 280 € de suramortissement sur son résultat taxable. </a:t>
            </a:r>
            <a:endParaRPr lang="fr-FR" sz="1600" dirty="0">
              <a:solidFill>
                <a:srgbClr val="000000"/>
              </a:solidFill>
              <a:latin typeface="+mj-lt"/>
            </a:endParaRPr>
          </a:p>
          <a:p>
            <a:pPr marL="0" indent="0" algn="just">
              <a:buNone/>
            </a:pPr>
            <a:r>
              <a:rPr lang="fr-FR" sz="1600" i="1" dirty="0" smtClean="0">
                <a:solidFill>
                  <a:srgbClr val="000000"/>
                </a:solidFill>
                <a:latin typeface="+mj-lt"/>
              </a:rPr>
              <a:t>2</a:t>
            </a:r>
            <a:r>
              <a:rPr lang="fr-FR" sz="1600" i="1" dirty="0">
                <a:solidFill>
                  <a:srgbClr val="000000"/>
                </a:solidFill>
                <a:latin typeface="+mj-lt"/>
              </a:rPr>
              <a:t>. Le suramortissement non imputé sur le résultat taxable de la coopérative est transféré aux associés coopérateurs à proportion du nombre de parts qu'ils détiennent au capital de la coopérative. </a:t>
            </a:r>
            <a:endParaRPr lang="fr-FR" sz="1600" dirty="0">
              <a:solidFill>
                <a:srgbClr val="000000"/>
              </a:solidFill>
              <a:latin typeface="+mj-lt"/>
            </a:endParaRPr>
          </a:p>
          <a:p>
            <a:pPr marL="0" indent="0" algn="just">
              <a:buNone/>
            </a:pPr>
            <a:r>
              <a:rPr lang="fr-FR" sz="1600" i="1" dirty="0" smtClean="0">
                <a:solidFill>
                  <a:srgbClr val="000000"/>
                </a:solidFill>
                <a:latin typeface="+mj-lt"/>
              </a:rPr>
              <a:t>6 </a:t>
            </a:r>
            <a:r>
              <a:rPr lang="fr-FR" sz="1600" i="1" dirty="0">
                <a:solidFill>
                  <a:srgbClr val="000000"/>
                </a:solidFill>
                <a:latin typeface="+mj-lt"/>
              </a:rPr>
              <a:t>400 € - 1 280 € = 5 120 € </a:t>
            </a:r>
            <a:endParaRPr lang="fr-FR" sz="1600" dirty="0">
              <a:solidFill>
                <a:srgbClr val="000000"/>
              </a:solidFill>
              <a:latin typeface="+mj-lt"/>
            </a:endParaRPr>
          </a:p>
          <a:p>
            <a:pPr marL="0" indent="0" algn="just">
              <a:buNone/>
            </a:pPr>
            <a:r>
              <a:rPr lang="fr-FR" sz="1600" i="1" dirty="0">
                <a:solidFill>
                  <a:srgbClr val="000000"/>
                </a:solidFill>
                <a:latin typeface="+mj-lt"/>
              </a:rPr>
              <a:t>- pour l'associé A : 5 120 € x 50 % = 2 560 € </a:t>
            </a:r>
            <a:endParaRPr lang="fr-FR" sz="1600" dirty="0">
              <a:solidFill>
                <a:srgbClr val="000000"/>
              </a:solidFill>
              <a:latin typeface="+mj-lt"/>
            </a:endParaRPr>
          </a:p>
          <a:p>
            <a:pPr marL="0" indent="0" algn="just">
              <a:buNone/>
            </a:pPr>
            <a:r>
              <a:rPr lang="fr-FR" sz="1600" i="1" dirty="0">
                <a:solidFill>
                  <a:srgbClr val="000000"/>
                </a:solidFill>
                <a:latin typeface="+mj-lt"/>
              </a:rPr>
              <a:t>- pour l'associé B : 5 120 € x 45 % = 2 304 €. </a:t>
            </a:r>
            <a:endParaRPr lang="fr-FR" sz="1600" dirty="0">
              <a:solidFill>
                <a:srgbClr val="000000"/>
              </a:solidFill>
              <a:latin typeface="+mj-lt"/>
            </a:endParaRPr>
          </a:p>
          <a:p>
            <a:pPr marL="0" indent="0" algn="just">
              <a:buNone/>
            </a:pPr>
            <a:r>
              <a:rPr lang="fr-FR" sz="1600" i="1" dirty="0">
                <a:solidFill>
                  <a:srgbClr val="000000"/>
                </a:solidFill>
                <a:latin typeface="+mj-lt"/>
              </a:rPr>
              <a:t>Il restera 256 € (5 120 € x 5%) correspondant au financement de l’ANC qui ne sera pas imputé par la coopérative ni transféré aux associés. </a:t>
            </a:r>
            <a:endParaRPr lang="fr-FR" sz="1600" dirty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44" y="4797152"/>
            <a:ext cx="9144000" cy="2217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223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6381328"/>
            <a:ext cx="11096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240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530</Words>
  <Application>Microsoft Office PowerPoint</Application>
  <PresentationFormat>Affichage à l'écran (4:3)</PresentationFormat>
  <Paragraphs>38</Paragraphs>
  <Slides>4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7" baseType="lpstr">
      <vt:lpstr>Arial</vt:lpstr>
      <vt:lpstr>Calibri</vt:lpstr>
      <vt:lpstr>Thème Office</vt:lpstr>
      <vt:lpstr> Suramortissement : L’administration fiscale précise les modalités d’application de la mesure aux coopératives agricoles </vt:lpstr>
      <vt:lpstr> Suramortissement : L’administration fiscale précise les modalités d’application de la mesure aux coopératives agricoles </vt:lpstr>
      <vt:lpstr> Suramortissement : L’administration fiscale précise les modalités d’application de la mesure aux coopératives agricoles </vt:lpstr>
      <vt:lpstr> Suramortissement : L’administration fiscale précise les modalités d’application de la mesure aux coopératives agricoles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Commission juridique du 12 Janvier 2016</dc:title>
  <dc:creator>Chantal Chomel</dc:creator>
  <cp:lastModifiedBy>user</cp:lastModifiedBy>
  <cp:revision>51</cp:revision>
  <dcterms:created xsi:type="dcterms:W3CDTF">2016-01-06T21:10:42Z</dcterms:created>
  <dcterms:modified xsi:type="dcterms:W3CDTF">2016-06-01T14:44:17Z</dcterms:modified>
</cp:coreProperties>
</file>